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09"/>
  </p:notesMasterIdLst>
  <p:handoutMasterIdLst>
    <p:handoutMasterId r:id="rId110"/>
  </p:handoutMasterIdLst>
  <p:sldIdLst>
    <p:sldId id="355" r:id="rId2"/>
    <p:sldId id="351" r:id="rId3"/>
    <p:sldId id="352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60" r:id="rId17"/>
    <p:sldId id="313" r:id="rId18"/>
    <p:sldId id="276" r:id="rId19"/>
    <p:sldId id="333" r:id="rId20"/>
    <p:sldId id="315" r:id="rId21"/>
    <p:sldId id="317" r:id="rId22"/>
    <p:sldId id="356" r:id="rId23"/>
    <p:sldId id="357" r:id="rId24"/>
    <p:sldId id="281" r:id="rId25"/>
    <p:sldId id="359" r:id="rId26"/>
    <p:sldId id="282" r:id="rId27"/>
    <p:sldId id="283" r:id="rId28"/>
    <p:sldId id="322" r:id="rId29"/>
    <p:sldId id="328" r:id="rId30"/>
    <p:sldId id="297" r:id="rId31"/>
    <p:sldId id="349" r:id="rId32"/>
    <p:sldId id="337" r:id="rId33"/>
    <p:sldId id="350" r:id="rId34"/>
    <p:sldId id="347" r:id="rId35"/>
    <p:sldId id="348" r:id="rId36"/>
    <p:sldId id="324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8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398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387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5" r:id="rId78"/>
    <p:sldId id="462" r:id="rId79"/>
    <p:sldId id="463" r:id="rId80"/>
    <p:sldId id="464" r:id="rId81"/>
    <p:sldId id="465" r:id="rId82"/>
    <p:sldId id="420" r:id="rId83"/>
    <p:sldId id="466" r:id="rId84"/>
    <p:sldId id="467" r:id="rId85"/>
    <p:sldId id="468" r:id="rId86"/>
    <p:sldId id="469" r:id="rId87"/>
    <p:sldId id="470" r:id="rId88"/>
    <p:sldId id="471" r:id="rId89"/>
    <p:sldId id="472" r:id="rId90"/>
    <p:sldId id="473" r:id="rId91"/>
    <p:sldId id="474" r:id="rId92"/>
    <p:sldId id="414" r:id="rId93"/>
    <p:sldId id="444" r:id="rId94"/>
    <p:sldId id="430" r:id="rId95"/>
    <p:sldId id="431" r:id="rId96"/>
    <p:sldId id="432" r:id="rId97"/>
    <p:sldId id="433" r:id="rId98"/>
    <p:sldId id="434" r:id="rId99"/>
    <p:sldId id="435" r:id="rId100"/>
    <p:sldId id="436" r:id="rId101"/>
    <p:sldId id="437" r:id="rId102"/>
    <p:sldId id="438" r:id="rId103"/>
    <p:sldId id="439" r:id="rId104"/>
    <p:sldId id="440" r:id="rId105"/>
    <p:sldId id="441" r:id="rId106"/>
    <p:sldId id="442" r:id="rId107"/>
    <p:sldId id="443" r:id="rId10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088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174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261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348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5434" algn="l" defTabSz="914174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2522" algn="l" defTabSz="914174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199609" algn="l" defTabSz="914174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6696" algn="l" defTabSz="914174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0060A8"/>
    <a:srgbClr val="005400"/>
    <a:srgbClr val="002570"/>
    <a:srgbClr val="008A3E"/>
    <a:srgbClr val="A40000"/>
    <a:srgbClr val="7E0000"/>
    <a:srgbClr val="8E0000"/>
    <a:srgbClr val="760000"/>
    <a:srgbClr val="8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7565A-297A-4DA5-8779-9C2B42FE5DBD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D70A47D-3B79-45DA-8F23-4E9449398F30}">
      <dgm:prSet phldrT="[Text]"/>
      <dgm:spPr>
        <a:solidFill>
          <a:srgbClr val="0066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ar-SA" b="1" dirty="0" smtClean="0">
              <a:solidFill>
                <a:schemeClr val="bg1"/>
              </a:solidFill>
            </a:rPr>
            <a:t>ترابط رأسي</a:t>
          </a:r>
          <a:endParaRPr lang="en-US" b="1" dirty="0">
            <a:solidFill>
              <a:schemeClr val="bg1"/>
            </a:solidFill>
          </a:endParaRPr>
        </a:p>
      </dgm:t>
    </dgm:pt>
    <dgm:pt modelId="{57E6C23A-0C80-4D5F-BEB9-31D7736A0F8A}" type="parTrans" cxnId="{19312C0F-B795-4A2D-85F7-03647FD66641}">
      <dgm:prSet/>
      <dgm:spPr/>
      <dgm:t>
        <a:bodyPr/>
        <a:lstStyle/>
        <a:p>
          <a:endParaRPr lang="en-US"/>
        </a:p>
      </dgm:t>
    </dgm:pt>
    <dgm:pt modelId="{C27E7F77-E880-4C6D-B3F6-6FE86D320CAE}" type="sibTrans" cxnId="{19312C0F-B795-4A2D-85F7-03647FD66641}">
      <dgm:prSet/>
      <dgm:spPr/>
      <dgm:t>
        <a:bodyPr/>
        <a:lstStyle/>
        <a:p>
          <a:endParaRPr lang="en-US"/>
        </a:p>
      </dgm:t>
    </dgm:pt>
    <dgm:pt modelId="{DECB9D25-AC52-4777-9FFE-598552793B0D}">
      <dgm:prSet phldrT="[Text]"/>
      <dgm:spPr>
        <a:solidFill>
          <a:srgbClr val="0066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ar-SA" b="1" dirty="0" smtClean="0">
              <a:solidFill>
                <a:schemeClr val="bg1"/>
              </a:solidFill>
            </a:rPr>
            <a:t>تعليم متوازن</a:t>
          </a:r>
          <a:endParaRPr lang="en-US" b="1" dirty="0">
            <a:solidFill>
              <a:schemeClr val="bg1"/>
            </a:solidFill>
          </a:endParaRPr>
        </a:p>
      </dgm:t>
    </dgm:pt>
    <dgm:pt modelId="{66213154-5615-4050-9646-EB0DECA61ACE}" type="parTrans" cxnId="{BC1B0380-EF78-4E0D-B873-2197CA030B0E}">
      <dgm:prSet/>
      <dgm:spPr/>
      <dgm:t>
        <a:bodyPr/>
        <a:lstStyle/>
        <a:p>
          <a:endParaRPr lang="en-US"/>
        </a:p>
      </dgm:t>
    </dgm:pt>
    <dgm:pt modelId="{91A233DA-B77D-4287-9427-AE2A5D5E5275}" type="sibTrans" cxnId="{BC1B0380-EF78-4E0D-B873-2197CA030B0E}">
      <dgm:prSet/>
      <dgm:spPr/>
      <dgm:t>
        <a:bodyPr/>
        <a:lstStyle/>
        <a:p>
          <a:endParaRPr lang="en-US"/>
        </a:p>
      </dgm:t>
    </dgm:pt>
    <dgm:pt modelId="{4D927A01-0D9D-4746-9D16-9AECBD18A3E1}" type="pres">
      <dgm:prSet presAssocID="{51B7565A-297A-4DA5-8779-9C2B42FE5DBD}" presName="Name0" presStyleCnt="0">
        <dgm:presLayoutVars>
          <dgm:dir/>
          <dgm:resizeHandles val="exact"/>
        </dgm:presLayoutVars>
      </dgm:prSet>
      <dgm:spPr/>
    </dgm:pt>
    <dgm:pt modelId="{D9D7AD80-15E1-434E-A600-6959791EB133}" type="pres">
      <dgm:prSet presAssocID="{51B7565A-297A-4DA5-8779-9C2B42FE5DBD}" presName="fgShape" presStyleLbl="fgShp" presStyleIdx="0" presStyleCnt="1"/>
      <dgm:spPr>
        <a:solidFill>
          <a:srgbClr val="86001A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1864FF92-2DC7-4AAA-99F6-B37B38432129}" type="pres">
      <dgm:prSet presAssocID="{51B7565A-297A-4DA5-8779-9C2B42FE5DBD}" presName="linComp" presStyleCnt="0"/>
      <dgm:spPr/>
    </dgm:pt>
    <dgm:pt modelId="{F680504D-079B-4997-B0ED-26DB6B847958}" type="pres">
      <dgm:prSet presAssocID="{BD70A47D-3B79-45DA-8F23-4E9449398F30}" presName="compNode" presStyleCnt="0"/>
      <dgm:spPr/>
    </dgm:pt>
    <dgm:pt modelId="{5D7101EF-360A-4EC8-88F8-42F4D8BDF140}" type="pres">
      <dgm:prSet presAssocID="{BD70A47D-3B79-45DA-8F23-4E9449398F30}" presName="bkgdShape" presStyleLbl="node1" presStyleIdx="0" presStyleCnt="2"/>
      <dgm:spPr/>
      <dgm:t>
        <a:bodyPr/>
        <a:lstStyle/>
        <a:p>
          <a:endParaRPr lang="en-US"/>
        </a:p>
      </dgm:t>
    </dgm:pt>
    <dgm:pt modelId="{2C3DFF70-4858-4F01-AD8C-9730E596DB44}" type="pres">
      <dgm:prSet presAssocID="{BD70A47D-3B79-45DA-8F23-4E9449398F3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CDD53-6D5E-4DD8-A2C3-FD24458197D8}" type="pres">
      <dgm:prSet presAssocID="{BD70A47D-3B79-45DA-8F23-4E9449398F30}" presName="invisiNode" presStyleLbl="node1" presStyleIdx="0" presStyleCnt="2"/>
      <dgm:spPr/>
    </dgm:pt>
    <dgm:pt modelId="{BA5B2A5B-5F92-4EFC-A8C7-EB968C94E295}" type="pres">
      <dgm:prSet presAssocID="{BD70A47D-3B79-45DA-8F23-4E9449398F30}" presName="imagNode" presStyleLbl="fgImgPlace1" presStyleIdx="0" presStyleCnt="2"/>
      <dgm:spPr/>
    </dgm:pt>
    <dgm:pt modelId="{63FC6FE5-C1E2-48A6-BB37-51272611D939}" type="pres">
      <dgm:prSet presAssocID="{C27E7F77-E880-4C6D-B3F6-6FE86D320C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DC7850-5925-4C43-AE56-3EB91046182F}" type="pres">
      <dgm:prSet presAssocID="{DECB9D25-AC52-4777-9FFE-598552793B0D}" presName="compNode" presStyleCnt="0"/>
      <dgm:spPr/>
    </dgm:pt>
    <dgm:pt modelId="{9805B740-31B2-4B59-BAB0-A6AC4E965581}" type="pres">
      <dgm:prSet presAssocID="{DECB9D25-AC52-4777-9FFE-598552793B0D}" presName="bkgdShape" presStyleLbl="node1" presStyleIdx="1" presStyleCnt="2" custLinFactNeighborX="12749" custLinFactNeighborY="-1987"/>
      <dgm:spPr/>
      <dgm:t>
        <a:bodyPr/>
        <a:lstStyle/>
        <a:p>
          <a:endParaRPr lang="en-US"/>
        </a:p>
      </dgm:t>
    </dgm:pt>
    <dgm:pt modelId="{D3D84C55-CD5F-499E-9494-3922CE0C5DE2}" type="pres">
      <dgm:prSet presAssocID="{DECB9D25-AC52-4777-9FFE-598552793B0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558DA-0526-42AE-9E33-0D0896C35ADE}" type="pres">
      <dgm:prSet presAssocID="{DECB9D25-AC52-4777-9FFE-598552793B0D}" presName="invisiNode" presStyleLbl="node1" presStyleIdx="1" presStyleCnt="2"/>
      <dgm:spPr/>
    </dgm:pt>
    <dgm:pt modelId="{7ED734CE-E4D2-4D21-BE07-E11F00B97575}" type="pres">
      <dgm:prSet presAssocID="{DECB9D25-AC52-4777-9FFE-598552793B0D}" presName="imagNode" presStyleLbl="fgImgPlace1" presStyleIdx="1" presStyleCnt="2"/>
      <dgm:spPr/>
    </dgm:pt>
  </dgm:ptLst>
  <dgm:cxnLst>
    <dgm:cxn modelId="{30D53FEB-8F42-47AF-A9C2-D54A9BB3CEE8}" type="presOf" srcId="{DECB9D25-AC52-4777-9FFE-598552793B0D}" destId="{D3D84C55-CD5F-499E-9494-3922CE0C5DE2}" srcOrd="1" destOrd="0" presId="urn:microsoft.com/office/officeart/2005/8/layout/hList7"/>
    <dgm:cxn modelId="{BC1B0380-EF78-4E0D-B873-2197CA030B0E}" srcId="{51B7565A-297A-4DA5-8779-9C2B42FE5DBD}" destId="{DECB9D25-AC52-4777-9FFE-598552793B0D}" srcOrd="1" destOrd="0" parTransId="{66213154-5615-4050-9646-EB0DECA61ACE}" sibTransId="{91A233DA-B77D-4287-9427-AE2A5D5E5275}"/>
    <dgm:cxn modelId="{0F22AC75-EDE9-45B8-AAAF-7BDCA253301E}" type="presOf" srcId="{DECB9D25-AC52-4777-9FFE-598552793B0D}" destId="{9805B740-31B2-4B59-BAB0-A6AC4E965581}" srcOrd="0" destOrd="0" presId="urn:microsoft.com/office/officeart/2005/8/layout/hList7"/>
    <dgm:cxn modelId="{57661893-4DC2-49B9-9BEF-64BEBDD45B80}" type="presOf" srcId="{BD70A47D-3B79-45DA-8F23-4E9449398F30}" destId="{2C3DFF70-4858-4F01-AD8C-9730E596DB44}" srcOrd="1" destOrd="0" presId="urn:microsoft.com/office/officeart/2005/8/layout/hList7"/>
    <dgm:cxn modelId="{67340DC8-71D0-4F23-A32F-F320A499E7FE}" type="presOf" srcId="{51B7565A-297A-4DA5-8779-9C2B42FE5DBD}" destId="{4D927A01-0D9D-4746-9D16-9AECBD18A3E1}" srcOrd="0" destOrd="0" presId="urn:microsoft.com/office/officeart/2005/8/layout/hList7"/>
    <dgm:cxn modelId="{4C44718C-65A6-439E-908F-4614F7D8178F}" type="presOf" srcId="{C27E7F77-E880-4C6D-B3F6-6FE86D320CAE}" destId="{63FC6FE5-C1E2-48A6-BB37-51272611D939}" srcOrd="0" destOrd="0" presId="urn:microsoft.com/office/officeart/2005/8/layout/hList7"/>
    <dgm:cxn modelId="{6FD21AB8-B84D-45D7-9C5F-D935E746596C}" type="presOf" srcId="{BD70A47D-3B79-45DA-8F23-4E9449398F30}" destId="{5D7101EF-360A-4EC8-88F8-42F4D8BDF140}" srcOrd="0" destOrd="0" presId="urn:microsoft.com/office/officeart/2005/8/layout/hList7"/>
    <dgm:cxn modelId="{19312C0F-B795-4A2D-85F7-03647FD66641}" srcId="{51B7565A-297A-4DA5-8779-9C2B42FE5DBD}" destId="{BD70A47D-3B79-45DA-8F23-4E9449398F30}" srcOrd="0" destOrd="0" parTransId="{57E6C23A-0C80-4D5F-BEB9-31D7736A0F8A}" sibTransId="{C27E7F77-E880-4C6D-B3F6-6FE86D320CAE}"/>
    <dgm:cxn modelId="{3D900856-4B13-494A-9B33-E7C3B2E063C4}" type="presParOf" srcId="{4D927A01-0D9D-4746-9D16-9AECBD18A3E1}" destId="{D9D7AD80-15E1-434E-A600-6959791EB133}" srcOrd="0" destOrd="0" presId="urn:microsoft.com/office/officeart/2005/8/layout/hList7"/>
    <dgm:cxn modelId="{16B248FD-BADC-4380-B835-5C43A32EBA9E}" type="presParOf" srcId="{4D927A01-0D9D-4746-9D16-9AECBD18A3E1}" destId="{1864FF92-2DC7-4AAA-99F6-B37B38432129}" srcOrd="1" destOrd="0" presId="urn:microsoft.com/office/officeart/2005/8/layout/hList7"/>
    <dgm:cxn modelId="{86294489-2748-4754-9783-B9793FC82283}" type="presParOf" srcId="{1864FF92-2DC7-4AAA-99F6-B37B38432129}" destId="{F680504D-079B-4997-B0ED-26DB6B847958}" srcOrd="0" destOrd="0" presId="urn:microsoft.com/office/officeart/2005/8/layout/hList7"/>
    <dgm:cxn modelId="{F6689CBA-ACC4-4478-81CC-BD1E6E83E264}" type="presParOf" srcId="{F680504D-079B-4997-B0ED-26DB6B847958}" destId="{5D7101EF-360A-4EC8-88F8-42F4D8BDF140}" srcOrd="0" destOrd="0" presId="urn:microsoft.com/office/officeart/2005/8/layout/hList7"/>
    <dgm:cxn modelId="{03A17CC5-C0B9-41F8-94B3-996EBDA4700C}" type="presParOf" srcId="{F680504D-079B-4997-B0ED-26DB6B847958}" destId="{2C3DFF70-4858-4F01-AD8C-9730E596DB44}" srcOrd="1" destOrd="0" presId="urn:microsoft.com/office/officeart/2005/8/layout/hList7"/>
    <dgm:cxn modelId="{34EB3C45-3E35-40BF-A38B-9C453C9E4BC9}" type="presParOf" srcId="{F680504D-079B-4997-B0ED-26DB6B847958}" destId="{A54CDD53-6D5E-4DD8-A2C3-FD24458197D8}" srcOrd="2" destOrd="0" presId="urn:microsoft.com/office/officeart/2005/8/layout/hList7"/>
    <dgm:cxn modelId="{0F60267C-5FF0-4EBE-BE14-7E3490C28129}" type="presParOf" srcId="{F680504D-079B-4997-B0ED-26DB6B847958}" destId="{BA5B2A5B-5F92-4EFC-A8C7-EB968C94E295}" srcOrd="3" destOrd="0" presId="urn:microsoft.com/office/officeart/2005/8/layout/hList7"/>
    <dgm:cxn modelId="{B09C23DC-6A99-4DD6-80AF-2B8D054D9026}" type="presParOf" srcId="{1864FF92-2DC7-4AAA-99F6-B37B38432129}" destId="{63FC6FE5-C1E2-48A6-BB37-51272611D939}" srcOrd="1" destOrd="0" presId="urn:microsoft.com/office/officeart/2005/8/layout/hList7"/>
    <dgm:cxn modelId="{3C3114E4-68AC-410F-B145-B6BC18FE9A59}" type="presParOf" srcId="{1864FF92-2DC7-4AAA-99F6-B37B38432129}" destId="{57DC7850-5925-4C43-AE56-3EB91046182F}" srcOrd="2" destOrd="0" presId="urn:microsoft.com/office/officeart/2005/8/layout/hList7"/>
    <dgm:cxn modelId="{A912A40B-67E6-43CE-BE39-1A29C4D9708B}" type="presParOf" srcId="{57DC7850-5925-4C43-AE56-3EB91046182F}" destId="{9805B740-31B2-4B59-BAB0-A6AC4E965581}" srcOrd="0" destOrd="0" presId="urn:microsoft.com/office/officeart/2005/8/layout/hList7"/>
    <dgm:cxn modelId="{F3CC58D4-40E0-4D8E-B0A0-F952FC132518}" type="presParOf" srcId="{57DC7850-5925-4C43-AE56-3EB91046182F}" destId="{D3D84C55-CD5F-499E-9494-3922CE0C5DE2}" srcOrd="1" destOrd="0" presId="urn:microsoft.com/office/officeart/2005/8/layout/hList7"/>
    <dgm:cxn modelId="{D4C84807-65DE-41DF-9AE2-5B3DD0028AEC}" type="presParOf" srcId="{57DC7850-5925-4C43-AE56-3EB91046182F}" destId="{292558DA-0526-42AE-9E33-0D0896C35ADE}" srcOrd="2" destOrd="0" presId="urn:microsoft.com/office/officeart/2005/8/layout/hList7"/>
    <dgm:cxn modelId="{78AFA47D-5A3E-4174-9E13-B3DBA841DD2D}" type="presParOf" srcId="{57DC7850-5925-4C43-AE56-3EB91046182F}" destId="{7ED734CE-E4D2-4D21-BE07-E11F00B97575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08CB4-4511-4FA4-AED5-7369109F8475}" type="doc">
      <dgm:prSet loTypeId="urn:microsoft.com/office/officeart/2005/8/layout/equation1" loCatId="process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7F68D72-856E-4A3D-BD9E-979FA7CAE3ED}">
      <dgm:prSet custT="1"/>
      <dgm:spPr>
        <a:solidFill>
          <a:srgbClr val="0054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prst="angle"/>
        </a:sp3d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التعليم الذي يغطي جميع الكفايات التعليمية الخاصة بالمقررات الدراسية، موزعة على مراحل التعليم المختلفة تبعاً لمطالب النمو </a:t>
          </a:r>
          <a:r>
            <a:rPr lang="ar-SA" sz="2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(معرفي- مهاري- وجداني)</a:t>
          </a:r>
          <a:r>
            <a:rPr lang="ar-SA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وخصائصه لدى طلاب كل مرحلة تعليمية.</a:t>
          </a:r>
          <a:endParaRPr lang="en-US" sz="2400" dirty="0">
            <a:solidFill>
              <a:schemeClr val="bg1"/>
            </a:solidFill>
          </a:endParaRPr>
        </a:p>
      </dgm:t>
    </dgm:pt>
    <dgm:pt modelId="{5F371D5A-E4AB-4324-8815-D5F8AAB26788}" type="sibTrans" cxnId="{A18FFE2A-C94B-4A5D-80CF-6FA3266EFEC3}">
      <dgm:prSet/>
      <dgm:spPr>
        <a:noFill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angle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CA74F5BD-A86C-4F6E-954E-BD95E43465BF}" type="parTrans" cxnId="{A18FFE2A-C94B-4A5D-80CF-6FA3266EFEC3}">
      <dgm:prSet/>
      <dgm:spPr/>
      <dgm:t>
        <a:bodyPr/>
        <a:lstStyle/>
        <a:p>
          <a:endParaRPr lang="en-US"/>
        </a:p>
      </dgm:t>
    </dgm:pt>
    <dgm:pt modelId="{EE404C18-94D7-43D7-BA78-B55035B13205}">
      <dgm:prSet custT="1"/>
      <dgm:spPr>
        <a:solidFill>
          <a:srgbClr val="005400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prst="angle"/>
        </a:sp3d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دمج المعارف المختلفة، بحيث لا يقتصر على اكساب الطلاب المعارف بل يجعلهم يمارسون مهارات تتحول </a:t>
          </a:r>
          <a:r>
            <a:rPr lang="ar-JO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إ</a:t>
          </a:r>
          <a:r>
            <a:rPr lang="ar-SA" sz="2400" b="1" dirty="0" err="1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لى</a:t>
          </a:r>
          <a:r>
            <a:rPr lang="ar-SA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ar-SA" sz="2400" b="1" dirty="0" err="1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كفايات</a:t>
          </a:r>
          <a:r>
            <a:rPr lang="ar-SA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،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ليوازن بين الجوانب النظرية للمنهج والجوانب التطبيقية له . </a:t>
          </a:r>
          <a:endParaRPr lang="en-US" sz="2400" b="1" dirty="0" smtClean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9C15D09-4150-4157-8D55-619463FE5A3B}" type="sibTrans" cxnId="{73CFEBA1-1059-4899-BAC9-4A426A3AC5CD}">
      <dgm:prSet/>
      <dgm:spPr/>
      <dgm:t>
        <a:bodyPr/>
        <a:lstStyle/>
        <a:p>
          <a:endParaRPr lang="en-US"/>
        </a:p>
      </dgm:t>
    </dgm:pt>
    <dgm:pt modelId="{572121E8-7A37-438C-B624-D8A8E60E9E31}" type="parTrans" cxnId="{73CFEBA1-1059-4899-BAC9-4A426A3AC5CD}">
      <dgm:prSet/>
      <dgm:spPr/>
      <dgm:t>
        <a:bodyPr/>
        <a:lstStyle/>
        <a:p>
          <a:endParaRPr lang="en-US"/>
        </a:p>
      </dgm:t>
    </dgm:pt>
    <dgm:pt modelId="{0BACF927-0589-4EAB-A347-495722C42BFD}" type="pres">
      <dgm:prSet presAssocID="{B0908CB4-4511-4FA4-AED5-7369109F84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489BA-2625-4602-85E8-95382AA0073D}" type="pres">
      <dgm:prSet presAssocID="{E7F68D72-856E-4A3D-BD9E-979FA7CAE3ED}" presName="node" presStyleLbl="node1" presStyleIdx="0" presStyleCnt="2" custScaleX="307075" custScaleY="272260" custLinFactX="936517" custLinFactNeighborX="1000000" custLinFactNeighborY="-6307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9444599D-B480-47B9-AE8B-4498DA240597}" type="pres">
      <dgm:prSet presAssocID="{5F371D5A-E4AB-4324-8815-D5F8AAB26788}" presName="spacerL" presStyleCnt="0"/>
      <dgm:spPr/>
    </dgm:pt>
    <dgm:pt modelId="{1B29A7AA-961F-420F-A500-2A46760A576C}" type="pres">
      <dgm:prSet presAssocID="{5F371D5A-E4AB-4324-8815-D5F8AAB26788}" presName="sibTrans" presStyleLbl="sibTrans2D1" presStyleIdx="0" presStyleCnt="1" custLinFactNeighborX="-21935" custLinFactNeighborY="1571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EB6890DF-D072-453D-BD7A-1AD480D3AA83}" type="pres">
      <dgm:prSet presAssocID="{5F371D5A-E4AB-4324-8815-D5F8AAB26788}" presName="spacerR" presStyleCnt="0"/>
      <dgm:spPr/>
    </dgm:pt>
    <dgm:pt modelId="{5B98F9CD-12AD-494D-ACB4-C832FB08FC97}" type="pres">
      <dgm:prSet presAssocID="{EE404C18-94D7-43D7-BA78-B55035B13205}" presName="node" presStyleLbl="node1" presStyleIdx="1" presStyleCnt="2" custScaleX="307075" custScaleY="272260" custLinFactX="-920820" custLinFactNeighborX="-1000000" custLinFactNeighborY="-607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188E4D62-129B-4C4F-8D1D-4CF469C3330A}" type="presOf" srcId="{5F371D5A-E4AB-4324-8815-D5F8AAB26788}" destId="{1B29A7AA-961F-420F-A500-2A46760A576C}" srcOrd="0" destOrd="0" presId="urn:microsoft.com/office/officeart/2005/8/layout/equation1"/>
    <dgm:cxn modelId="{39BD1977-5A92-4145-A671-EB5C43841269}" type="presOf" srcId="{E7F68D72-856E-4A3D-BD9E-979FA7CAE3ED}" destId="{AD9489BA-2625-4602-85E8-95382AA0073D}" srcOrd="0" destOrd="0" presId="urn:microsoft.com/office/officeart/2005/8/layout/equation1"/>
    <dgm:cxn modelId="{73CFEBA1-1059-4899-BAC9-4A426A3AC5CD}" srcId="{B0908CB4-4511-4FA4-AED5-7369109F8475}" destId="{EE404C18-94D7-43D7-BA78-B55035B13205}" srcOrd="1" destOrd="0" parTransId="{572121E8-7A37-438C-B624-D8A8E60E9E31}" sibTransId="{39C15D09-4150-4157-8D55-619463FE5A3B}"/>
    <dgm:cxn modelId="{9D8020D5-7957-4AA8-B73D-AE7C9A0CF75D}" type="presOf" srcId="{EE404C18-94D7-43D7-BA78-B55035B13205}" destId="{5B98F9CD-12AD-494D-ACB4-C832FB08FC97}" srcOrd="0" destOrd="0" presId="urn:microsoft.com/office/officeart/2005/8/layout/equation1"/>
    <dgm:cxn modelId="{A18FFE2A-C94B-4A5D-80CF-6FA3266EFEC3}" srcId="{B0908CB4-4511-4FA4-AED5-7369109F8475}" destId="{E7F68D72-856E-4A3D-BD9E-979FA7CAE3ED}" srcOrd="0" destOrd="0" parTransId="{CA74F5BD-A86C-4F6E-954E-BD95E43465BF}" sibTransId="{5F371D5A-E4AB-4324-8815-D5F8AAB26788}"/>
    <dgm:cxn modelId="{F51160BB-06C2-4CD1-9911-CC9330A511EE}" type="presOf" srcId="{B0908CB4-4511-4FA4-AED5-7369109F8475}" destId="{0BACF927-0589-4EAB-A347-495722C42BFD}" srcOrd="0" destOrd="0" presId="urn:microsoft.com/office/officeart/2005/8/layout/equation1"/>
    <dgm:cxn modelId="{82FC98DE-7B8D-4BED-82D0-00AF064A3507}" type="presParOf" srcId="{0BACF927-0589-4EAB-A347-495722C42BFD}" destId="{AD9489BA-2625-4602-85E8-95382AA0073D}" srcOrd="0" destOrd="0" presId="urn:microsoft.com/office/officeart/2005/8/layout/equation1"/>
    <dgm:cxn modelId="{DD884B97-1BCA-4B0F-BBB5-60D11A16B2A1}" type="presParOf" srcId="{0BACF927-0589-4EAB-A347-495722C42BFD}" destId="{9444599D-B480-47B9-AE8B-4498DA240597}" srcOrd="1" destOrd="0" presId="urn:microsoft.com/office/officeart/2005/8/layout/equation1"/>
    <dgm:cxn modelId="{783097C2-256D-4849-95A0-D580A2C2C34A}" type="presParOf" srcId="{0BACF927-0589-4EAB-A347-495722C42BFD}" destId="{1B29A7AA-961F-420F-A500-2A46760A576C}" srcOrd="2" destOrd="0" presId="urn:microsoft.com/office/officeart/2005/8/layout/equation1"/>
    <dgm:cxn modelId="{B31F75C4-A962-4F66-8B83-06F38573BD86}" type="presParOf" srcId="{0BACF927-0589-4EAB-A347-495722C42BFD}" destId="{EB6890DF-D072-453D-BD7A-1AD480D3AA83}" srcOrd="3" destOrd="0" presId="urn:microsoft.com/office/officeart/2005/8/layout/equation1"/>
    <dgm:cxn modelId="{0B53782C-F5FE-446A-AA73-7F146F909F87}" type="presParOf" srcId="{0BACF927-0589-4EAB-A347-495722C42BFD}" destId="{5B98F9CD-12AD-494D-ACB4-C832FB08FC97}" srcOrd="4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489EB-977D-4662-A8D8-ABB8A6C91D58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886DE2-4B37-46E1-9759-2DB2BBB5EA26}">
      <dgm:prSet/>
      <dgm:spPr>
        <a:noFill/>
      </dgm:spPr>
      <dgm:t>
        <a:bodyPr/>
        <a:lstStyle/>
        <a:p>
          <a:pPr rtl="1"/>
          <a:r>
            <a:rPr lang="ar-SA" b="1" baseline="0" dirty="0" smtClean="0">
              <a:solidFill>
                <a:schemeClr val="accent4"/>
              </a:solidFill>
            </a:rPr>
            <a:t>يتوفر المنحى المتوازن للرياضيات من خلال :</a:t>
          </a:r>
          <a:endParaRPr lang="en-US" dirty="0">
            <a:solidFill>
              <a:schemeClr val="accent4"/>
            </a:solidFill>
          </a:endParaRPr>
        </a:p>
      </dgm:t>
    </dgm:pt>
    <dgm:pt modelId="{2E960340-5908-4FC1-8FF4-D2675996D35C}" type="parTrans" cxnId="{3E36302E-985A-4B0C-90E2-4CE443BC6C34}">
      <dgm:prSet/>
      <dgm:spPr/>
      <dgm:t>
        <a:bodyPr/>
        <a:lstStyle/>
        <a:p>
          <a:endParaRPr lang="en-US"/>
        </a:p>
      </dgm:t>
    </dgm:pt>
    <dgm:pt modelId="{A4392A59-48AF-4D6A-A4AE-2A5756D19828}" type="sibTrans" cxnId="{3E36302E-985A-4B0C-90E2-4CE443BC6C34}">
      <dgm:prSet/>
      <dgm:spPr/>
      <dgm:t>
        <a:bodyPr/>
        <a:lstStyle/>
        <a:p>
          <a:endParaRPr lang="en-US"/>
        </a:p>
      </dgm:t>
    </dgm:pt>
    <dgm:pt modelId="{AB9BBFFE-E784-4FFA-A3AB-F2749D6770B5}">
      <dgm:prSet/>
      <dgm:spPr>
        <a:solidFill>
          <a:srgbClr val="008A3E"/>
        </a:solidFill>
      </dgm:spPr>
      <dgm:t>
        <a:bodyPr/>
        <a:lstStyle/>
        <a:p>
          <a:pPr rtl="1"/>
          <a:r>
            <a:rPr lang="ar-SA" b="1" baseline="0" dirty="0" smtClean="0"/>
            <a:t>- استقصاء المفاهيم وبنائها.</a:t>
          </a:r>
          <a:endParaRPr lang="ar-SA" b="1" baseline="0" dirty="0"/>
        </a:p>
      </dgm:t>
    </dgm:pt>
    <dgm:pt modelId="{52478B2A-A519-49AA-A3F1-69EC2B429B4D}" type="parTrans" cxnId="{C5867D80-A26F-4E62-9E2A-0DB773FDA8FE}">
      <dgm:prSet/>
      <dgm:spPr/>
      <dgm:t>
        <a:bodyPr/>
        <a:lstStyle/>
        <a:p>
          <a:endParaRPr lang="en-US"/>
        </a:p>
      </dgm:t>
    </dgm:pt>
    <dgm:pt modelId="{63EB9320-533A-49AE-BF62-5E619D3181E8}" type="sibTrans" cxnId="{C5867D80-A26F-4E62-9E2A-0DB773FDA8FE}">
      <dgm:prSet/>
      <dgm:spPr/>
      <dgm:t>
        <a:bodyPr/>
        <a:lstStyle/>
        <a:p>
          <a:endParaRPr lang="en-US"/>
        </a:p>
      </dgm:t>
    </dgm:pt>
    <dgm:pt modelId="{0FD9BDEB-2829-4C73-BBA6-3C65118C63F1}">
      <dgm:prSet/>
      <dgm:spPr>
        <a:solidFill>
          <a:srgbClr val="008A3E"/>
        </a:solidFill>
      </dgm:spPr>
      <dgm:t>
        <a:bodyPr/>
        <a:lstStyle/>
        <a:p>
          <a:pPr rtl="1"/>
          <a:r>
            <a:rPr lang="ar-SA" b="1" baseline="0" dirty="0" smtClean="0"/>
            <a:t>- تطوير المهارات الحسابية وتعزيزها وإتقانها.</a:t>
          </a:r>
          <a:endParaRPr lang="ar-SA" b="1" baseline="0" dirty="0"/>
        </a:p>
      </dgm:t>
    </dgm:pt>
    <dgm:pt modelId="{CBBF5AE3-D8DA-456F-BCD5-46D3AF4ACF37}" type="parTrans" cxnId="{FC40A6CC-31E4-4007-9468-CA48AED220D4}">
      <dgm:prSet/>
      <dgm:spPr/>
      <dgm:t>
        <a:bodyPr/>
        <a:lstStyle/>
        <a:p>
          <a:endParaRPr lang="en-US"/>
        </a:p>
      </dgm:t>
    </dgm:pt>
    <dgm:pt modelId="{870AD67D-9603-4497-9BE6-4D4108421C30}" type="sibTrans" cxnId="{FC40A6CC-31E4-4007-9468-CA48AED220D4}">
      <dgm:prSet/>
      <dgm:spPr/>
      <dgm:t>
        <a:bodyPr/>
        <a:lstStyle/>
        <a:p>
          <a:endParaRPr lang="en-US"/>
        </a:p>
      </dgm:t>
    </dgm:pt>
    <dgm:pt modelId="{466344DE-0655-4EB8-A39D-FDBAB839091C}">
      <dgm:prSet/>
      <dgm:spPr>
        <a:solidFill>
          <a:srgbClr val="008A3E"/>
        </a:solidFill>
      </dgm:spPr>
      <dgm:t>
        <a:bodyPr/>
        <a:lstStyle/>
        <a:p>
          <a:pPr rtl="1"/>
          <a:r>
            <a:rPr lang="ar-SA" b="1" baseline="0" dirty="0" smtClean="0"/>
            <a:t>- تطبيق الرياضيات في حل مسائل من واقع الحياة.</a:t>
          </a:r>
          <a:endParaRPr lang="en-US" b="1" baseline="0" dirty="0"/>
        </a:p>
      </dgm:t>
    </dgm:pt>
    <dgm:pt modelId="{370580F1-E989-4C5A-82BE-E131F0974D84}" type="parTrans" cxnId="{1B962C3C-BB34-4F92-84FA-1F46C4720D77}">
      <dgm:prSet/>
      <dgm:spPr/>
      <dgm:t>
        <a:bodyPr/>
        <a:lstStyle/>
        <a:p>
          <a:endParaRPr lang="en-US"/>
        </a:p>
      </dgm:t>
    </dgm:pt>
    <dgm:pt modelId="{09CEC227-FAFE-4595-BBED-46420470FC48}" type="sibTrans" cxnId="{1B962C3C-BB34-4F92-84FA-1F46C4720D77}">
      <dgm:prSet/>
      <dgm:spPr/>
      <dgm:t>
        <a:bodyPr/>
        <a:lstStyle/>
        <a:p>
          <a:endParaRPr lang="en-US"/>
        </a:p>
      </dgm:t>
    </dgm:pt>
    <dgm:pt modelId="{C63B8A04-3996-4541-8770-5113B143B1EC}" type="pres">
      <dgm:prSet presAssocID="{0AE489EB-977D-4662-A8D8-ABB8A6C91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98459-1337-4C1A-9CEC-A2E476BB3E6C}" type="pres">
      <dgm:prSet presAssocID="{E6886DE2-4B37-46E1-9759-2DB2BBB5EA2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506D4-EDCC-47FF-8596-706006044C89}" type="pres">
      <dgm:prSet presAssocID="{A4392A59-48AF-4D6A-A4AE-2A5756D19828}" presName="spacer" presStyleCnt="0"/>
      <dgm:spPr/>
    </dgm:pt>
    <dgm:pt modelId="{855D775F-7705-47C3-89B2-659B4A0B8146}" type="pres">
      <dgm:prSet presAssocID="{AB9BBFFE-E784-4FFA-A3AB-F2749D6770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47BE4-4D3E-4A4E-AB25-BA69ABF00EF5}" type="pres">
      <dgm:prSet presAssocID="{63EB9320-533A-49AE-BF62-5E619D3181E8}" presName="spacer" presStyleCnt="0"/>
      <dgm:spPr/>
    </dgm:pt>
    <dgm:pt modelId="{FA85B800-E7BE-48D3-B0CA-6F8A2C6F0029}" type="pres">
      <dgm:prSet presAssocID="{0FD9BDEB-2829-4C73-BBA6-3C65118C63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6A880-2302-42AD-BC1F-90527023B959}" type="pres">
      <dgm:prSet presAssocID="{870AD67D-9603-4497-9BE6-4D4108421C30}" presName="spacer" presStyleCnt="0"/>
      <dgm:spPr/>
    </dgm:pt>
    <dgm:pt modelId="{131ACBE7-BC53-41FA-96E8-39785B9BFF1A}" type="pres">
      <dgm:prSet presAssocID="{466344DE-0655-4EB8-A39D-FDBAB839091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39748-BB8F-4B55-B512-D09127F90A07}" type="presOf" srcId="{0FD9BDEB-2829-4C73-BBA6-3C65118C63F1}" destId="{FA85B800-E7BE-48D3-B0CA-6F8A2C6F0029}" srcOrd="0" destOrd="0" presId="urn:microsoft.com/office/officeart/2005/8/layout/vList2"/>
    <dgm:cxn modelId="{D77F1504-1BE0-48FE-B6DE-4642C0C127DD}" type="presOf" srcId="{E6886DE2-4B37-46E1-9759-2DB2BBB5EA26}" destId="{A4598459-1337-4C1A-9CEC-A2E476BB3E6C}" srcOrd="0" destOrd="0" presId="urn:microsoft.com/office/officeart/2005/8/layout/vList2"/>
    <dgm:cxn modelId="{08AE0E84-4811-4798-B138-74676C633E74}" type="presOf" srcId="{466344DE-0655-4EB8-A39D-FDBAB839091C}" destId="{131ACBE7-BC53-41FA-96E8-39785B9BFF1A}" srcOrd="0" destOrd="0" presId="urn:microsoft.com/office/officeart/2005/8/layout/vList2"/>
    <dgm:cxn modelId="{9A4220ED-B8C6-4A15-9CB0-C686283F1CD3}" type="presOf" srcId="{0AE489EB-977D-4662-A8D8-ABB8A6C91D58}" destId="{C63B8A04-3996-4541-8770-5113B143B1EC}" srcOrd="0" destOrd="0" presId="urn:microsoft.com/office/officeart/2005/8/layout/vList2"/>
    <dgm:cxn modelId="{3E36302E-985A-4B0C-90E2-4CE443BC6C34}" srcId="{0AE489EB-977D-4662-A8D8-ABB8A6C91D58}" destId="{E6886DE2-4B37-46E1-9759-2DB2BBB5EA26}" srcOrd="0" destOrd="0" parTransId="{2E960340-5908-4FC1-8FF4-D2675996D35C}" sibTransId="{A4392A59-48AF-4D6A-A4AE-2A5756D19828}"/>
    <dgm:cxn modelId="{F0E94CAD-E52A-456A-95E4-E747205BF616}" type="presOf" srcId="{AB9BBFFE-E784-4FFA-A3AB-F2749D6770B5}" destId="{855D775F-7705-47C3-89B2-659B4A0B8146}" srcOrd="0" destOrd="0" presId="urn:microsoft.com/office/officeart/2005/8/layout/vList2"/>
    <dgm:cxn modelId="{FC40A6CC-31E4-4007-9468-CA48AED220D4}" srcId="{0AE489EB-977D-4662-A8D8-ABB8A6C91D58}" destId="{0FD9BDEB-2829-4C73-BBA6-3C65118C63F1}" srcOrd="2" destOrd="0" parTransId="{CBBF5AE3-D8DA-456F-BCD5-46D3AF4ACF37}" sibTransId="{870AD67D-9603-4497-9BE6-4D4108421C30}"/>
    <dgm:cxn modelId="{C5867D80-A26F-4E62-9E2A-0DB773FDA8FE}" srcId="{0AE489EB-977D-4662-A8D8-ABB8A6C91D58}" destId="{AB9BBFFE-E784-4FFA-A3AB-F2749D6770B5}" srcOrd="1" destOrd="0" parTransId="{52478B2A-A519-49AA-A3F1-69EC2B429B4D}" sibTransId="{63EB9320-533A-49AE-BF62-5E619D3181E8}"/>
    <dgm:cxn modelId="{1B962C3C-BB34-4F92-84FA-1F46C4720D77}" srcId="{0AE489EB-977D-4662-A8D8-ABB8A6C91D58}" destId="{466344DE-0655-4EB8-A39D-FDBAB839091C}" srcOrd="3" destOrd="0" parTransId="{370580F1-E989-4C5A-82BE-E131F0974D84}" sibTransId="{09CEC227-FAFE-4595-BBED-46420470FC48}"/>
    <dgm:cxn modelId="{7003CB3A-B536-4FF3-8826-7AA2E0A25B1A}" type="presParOf" srcId="{C63B8A04-3996-4541-8770-5113B143B1EC}" destId="{A4598459-1337-4C1A-9CEC-A2E476BB3E6C}" srcOrd="0" destOrd="0" presId="urn:microsoft.com/office/officeart/2005/8/layout/vList2"/>
    <dgm:cxn modelId="{CD76C94B-9A9A-4DBE-B89C-A5FF9D4E3E74}" type="presParOf" srcId="{C63B8A04-3996-4541-8770-5113B143B1EC}" destId="{563506D4-EDCC-47FF-8596-706006044C89}" srcOrd="1" destOrd="0" presId="urn:microsoft.com/office/officeart/2005/8/layout/vList2"/>
    <dgm:cxn modelId="{FE4B250C-2B35-4D1A-970A-9AAEF63125F7}" type="presParOf" srcId="{C63B8A04-3996-4541-8770-5113B143B1EC}" destId="{855D775F-7705-47C3-89B2-659B4A0B8146}" srcOrd="2" destOrd="0" presId="urn:microsoft.com/office/officeart/2005/8/layout/vList2"/>
    <dgm:cxn modelId="{57DF845E-9587-441A-A485-F1DA865B19CD}" type="presParOf" srcId="{C63B8A04-3996-4541-8770-5113B143B1EC}" destId="{75047BE4-4D3E-4A4E-AB25-BA69ABF00EF5}" srcOrd="3" destOrd="0" presId="urn:microsoft.com/office/officeart/2005/8/layout/vList2"/>
    <dgm:cxn modelId="{F934AEDA-F5C9-439A-A575-574EE6955B7F}" type="presParOf" srcId="{C63B8A04-3996-4541-8770-5113B143B1EC}" destId="{FA85B800-E7BE-48D3-B0CA-6F8A2C6F0029}" srcOrd="4" destOrd="0" presId="urn:microsoft.com/office/officeart/2005/8/layout/vList2"/>
    <dgm:cxn modelId="{24C4112F-837F-4B1A-89F6-E4B622F38F1C}" type="presParOf" srcId="{C63B8A04-3996-4541-8770-5113B143B1EC}" destId="{6416A880-2302-42AD-BC1F-90527023B959}" srcOrd="5" destOrd="0" presId="urn:microsoft.com/office/officeart/2005/8/layout/vList2"/>
    <dgm:cxn modelId="{C487307D-0A29-4511-BEB7-A8DEDEC1F289}" type="presParOf" srcId="{C63B8A04-3996-4541-8770-5113B143B1EC}" destId="{131ACBE7-BC53-41FA-96E8-39785B9BFF1A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FD68A-34CE-4AEA-B9A7-65E095B80E3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A2BA3B6-FC83-4BA0-B846-FA9A11253C50}">
      <dgm:prSet phldrT="[Text]" custT="1"/>
      <dgm:spPr>
        <a:solidFill>
          <a:schemeClr val="tx1">
            <a:lumMod val="75000"/>
            <a:lumOff val="2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S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تصميم المحتوى</a:t>
          </a:r>
          <a:endParaRPr lang="en-US" sz="3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9BB56-6529-4D09-9F8D-ECB89355143A}" type="parTrans" cxnId="{5B6CFC44-0238-4982-8235-E82674142FAA}">
      <dgm:prSet/>
      <dgm:spPr/>
      <dgm:t>
        <a:bodyPr/>
        <a:lstStyle/>
        <a:p>
          <a:endParaRPr lang="en-US"/>
        </a:p>
      </dgm:t>
    </dgm:pt>
    <dgm:pt modelId="{5CAB7F34-8033-4344-8827-6623F3927B50}" type="sibTrans" cxnId="{5B6CFC44-0238-4982-8235-E82674142FAA}">
      <dgm:prSet/>
      <dgm:spPr/>
      <dgm:t>
        <a:bodyPr/>
        <a:lstStyle/>
        <a:p>
          <a:endParaRPr lang="en-US"/>
        </a:p>
      </dgm:t>
    </dgm:pt>
    <dgm:pt modelId="{5C7E9783-D770-4A51-96C4-D95799DD9ED9}">
      <dgm:prSet phldrT="[Text]" custT="1"/>
      <dgm:spPr>
        <a:solidFill>
          <a:schemeClr val="tx1">
            <a:lumMod val="75000"/>
            <a:lumOff val="2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S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تصميم</a:t>
          </a:r>
          <a:r>
            <a:rPr lang="ar-SA" sz="3000" b="1" dirty="0" smtClean="0">
              <a:latin typeface="Tahoma" pitchFamily="34" charset="0"/>
              <a:cs typeface="Tahoma" pitchFamily="34" charset="0"/>
            </a:rPr>
            <a:t> </a:t>
          </a:r>
          <a:r>
            <a:rPr lang="ar-S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التدريس</a:t>
          </a:r>
          <a:endParaRPr lang="en-US" sz="3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083DB5-AAFE-416C-A23A-87F8829F56B4}" type="parTrans" cxnId="{C02B40BE-1A18-4238-88A9-F731D18E6204}">
      <dgm:prSet/>
      <dgm:spPr/>
      <dgm:t>
        <a:bodyPr/>
        <a:lstStyle/>
        <a:p>
          <a:endParaRPr lang="en-US"/>
        </a:p>
      </dgm:t>
    </dgm:pt>
    <dgm:pt modelId="{A06B2DEA-9A88-41B5-912B-3868CE758D6B}" type="sibTrans" cxnId="{C02B40BE-1A18-4238-88A9-F731D18E6204}">
      <dgm:prSet/>
      <dgm:spPr/>
      <dgm:t>
        <a:bodyPr/>
        <a:lstStyle/>
        <a:p>
          <a:endParaRPr lang="en-US"/>
        </a:p>
      </dgm:t>
    </dgm:pt>
    <dgm:pt modelId="{D479F47B-3BE8-4677-8B9D-F9092B5A9B3F}">
      <dgm:prSet phldrT="[Text]" custT="1"/>
      <dgm:spPr>
        <a:solidFill>
          <a:schemeClr val="tx1">
            <a:lumMod val="75000"/>
            <a:lumOff val="2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S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التصميم</a:t>
          </a:r>
          <a:r>
            <a:rPr lang="ar-SA" sz="2400" b="1" dirty="0" smtClean="0">
              <a:latin typeface="Tahoma" pitchFamily="34" charset="0"/>
              <a:cs typeface="Tahoma" pitchFamily="34" charset="0"/>
            </a:rPr>
            <a:t> </a:t>
          </a:r>
          <a:r>
            <a:rPr lang="ar-S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البصري</a:t>
          </a:r>
          <a:endParaRPr lang="en-US" sz="3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5A6BED-DDB5-4642-BAFD-D7D4C4173EB5}" type="parTrans" cxnId="{18013665-8564-462A-8906-AAA001477CA6}">
      <dgm:prSet/>
      <dgm:spPr/>
      <dgm:t>
        <a:bodyPr/>
        <a:lstStyle/>
        <a:p>
          <a:endParaRPr lang="en-US"/>
        </a:p>
      </dgm:t>
    </dgm:pt>
    <dgm:pt modelId="{599FDBBB-1361-4E60-82C7-5158870DF5EB}" type="sibTrans" cxnId="{18013665-8564-462A-8906-AAA001477CA6}">
      <dgm:prSet/>
      <dgm:spPr/>
      <dgm:t>
        <a:bodyPr/>
        <a:lstStyle/>
        <a:p>
          <a:endParaRPr lang="en-US"/>
        </a:p>
      </dgm:t>
    </dgm:pt>
    <dgm:pt modelId="{46F914A3-15CE-4720-8C49-B8623995D86F}" type="pres">
      <dgm:prSet presAssocID="{3CBFD68A-34CE-4AEA-B9A7-65E095B80E33}" presName="compositeShape" presStyleCnt="0">
        <dgm:presLayoutVars>
          <dgm:chMax val="7"/>
          <dgm:dir/>
          <dgm:resizeHandles val="exact"/>
        </dgm:presLayoutVars>
      </dgm:prSet>
      <dgm:spPr/>
    </dgm:pt>
    <dgm:pt modelId="{E53CDC50-580D-4B60-951B-6D038467933C}" type="pres">
      <dgm:prSet presAssocID="{3CBFD68A-34CE-4AEA-B9A7-65E095B80E33}" presName="wedge1" presStyleLbl="node1" presStyleIdx="0" presStyleCnt="3"/>
      <dgm:spPr/>
      <dgm:t>
        <a:bodyPr/>
        <a:lstStyle/>
        <a:p>
          <a:endParaRPr lang="en-US"/>
        </a:p>
      </dgm:t>
    </dgm:pt>
    <dgm:pt modelId="{1DE195CB-D577-42FC-A7CE-CA4304331B3A}" type="pres">
      <dgm:prSet presAssocID="{3CBFD68A-34CE-4AEA-B9A7-65E095B80E33}" presName="dummy1a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E184743-49D6-4753-B3F4-1717D0FAFB19}" type="pres">
      <dgm:prSet presAssocID="{3CBFD68A-34CE-4AEA-B9A7-65E095B80E33}" presName="dummy1b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811C308-98B5-4273-82F7-2DB83782DE7E}" type="pres">
      <dgm:prSet presAssocID="{3CBFD68A-34CE-4AEA-B9A7-65E095B80E3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8EBF8-4C85-49B0-B93E-38D737E94855}" type="pres">
      <dgm:prSet presAssocID="{3CBFD68A-34CE-4AEA-B9A7-65E095B80E33}" presName="wedge2" presStyleLbl="node1" presStyleIdx="1" presStyleCnt="3"/>
      <dgm:spPr/>
      <dgm:t>
        <a:bodyPr/>
        <a:lstStyle/>
        <a:p>
          <a:endParaRPr lang="en-US"/>
        </a:p>
      </dgm:t>
    </dgm:pt>
    <dgm:pt modelId="{63A4EBC6-CBC5-4A0F-B37B-BA922A0872C6}" type="pres">
      <dgm:prSet presAssocID="{3CBFD68A-34CE-4AEA-B9A7-65E095B80E33}" presName="dummy2a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CFC46E6-41C3-4109-B52D-615C87401ECB}" type="pres">
      <dgm:prSet presAssocID="{3CBFD68A-34CE-4AEA-B9A7-65E095B80E33}" presName="dummy2b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A47059-04D6-464B-B7A6-8A951A4581D4}" type="pres">
      <dgm:prSet presAssocID="{3CBFD68A-34CE-4AEA-B9A7-65E095B80E3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877D9-29AE-46BD-9B35-E8537D3F28CC}" type="pres">
      <dgm:prSet presAssocID="{3CBFD68A-34CE-4AEA-B9A7-65E095B80E33}" presName="wedge3" presStyleLbl="node1" presStyleIdx="2" presStyleCnt="3"/>
      <dgm:spPr/>
      <dgm:t>
        <a:bodyPr/>
        <a:lstStyle/>
        <a:p>
          <a:endParaRPr lang="en-US"/>
        </a:p>
      </dgm:t>
    </dgm:pt>
    <dgm:pt modelId="{CB93567A-E3EF-4267-967E-A83B044E763C}" type="pres">
      <dgm:prSet presAssocID="{3CBFD68A-34CE-4AEA-B9A7-65E095B80E33}" presName="dummy3a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961FE0E-18D4-4C56-8B21-DEFDCADCEBF8}" type="pres">
      <dgm:prSet presAssocID="{3CBFD68A-34CE-4AEA-B9A7-65E095B80E33}" presName="dummy3b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0E1F0D6-6474-4F29-9768-84733B195C60}" type="pres">
      <dgm:prSet presAssocID="{3CBFD68A-34CE-4AEA-B9A7-65E095B80E3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F281A-5045-4C8F-9897-A2BCC9B70D8F}" type="pres">
      <dgm:prSet presAssocID="{5CAB7F34-8033-4344-8827-6623F3927B50}" presName="arrowWedge1" presStyleLbl="fgSibTrans2D1" presStyleIdx="0" presStyleCnt="3"/>
      <dgm:spPr>
        <a:solidFill>
          <a:srgbClr val="008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443DCF23-950F-4E0F-BEBB-2214A8975C2A}" type="pres">
      <dgm:prSet presAssocID="{A06B2DEA-9A88-41B5-912B-3868CE758D6B}" presName="arrowWedge2" presStyleLbl="fgSibTrans2D1" presStyleIdx="1" presStyleCnt="3"/>
      <dgm:spPr>
        <a:solidFill>
          <a:srgbClr val="00800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37543066-D257-441D-A077-871F7078E481}" type="pres">
      <dgm:prSet presAssocID="{599FDBBB-1361-4E60-82C7-5158870DF5EB}" presName="arrowWedge3" presStyleLbl="fgSibTrans2D1" presStyleIdx="2" presStyleCnt="3"/>
      <dgm:spPr>
        <a:solidFill>
          <a:srgbClr val="008000"/>
        </a:solidFill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0F22660E-3DF4-428D-B83D-EB43702B5C07}" type="presOf" srcId="{D479F47B-3BE8-4677-8B9D-F9092B5A9B3F}" destId="{10E1F0D6-6474-4F29-9768-84733B195C60}" srcOrd="1" destOrd="0" presId="urn:microsoft.com/office/officeart/2005/8/layout/cycle8"/>
    <dgm:cxn modelId="{82C400AD-0C9D-470B-92DA-2861C207F5EC}" type="presOf" srcId="{1A2BA3B6-FC83-4BA0-B846-FA9A11253C50}" destId="{F811C308-98B5-4273-82F7-2DB83782DE7E}" srcOrd="1" destOrd="0" presId="urn:microsoft.com/office/officeart/2005/8/layout/cycle8"/>
    <dgm:cxn modelId="{C02B40BE-1A18-4238-88A9-F731D18E6204}" srcId="{3CBFD68A-34CE-4AEA-B9A7-65E095B80E33}" destId="{5C7E9783-D770-4A51-96C4-D95799DD9ED9}" srcOrd="1" destOrd="0" parTransId="{41083DB5-AAFE-416C-A23A-87F8829F56B4}" sibTransId="{A06B2DEA-9A88-41B5-912B-3868CE758D6B}"/>
    <dgm:cxn modelId="{5B6CFC44-0238-4982-8235-E82674142FAA}" srcId="{3CBFD68A-34CE-4AEA-B9A7-65E095B80E33}" destId="{1A2BA3B6-FC83-4BA0-B846-FA9A11253C50}" srcOrd="0" destOrd="0" parTransId="{B699BB56-6529-4D09-9F8D-ECB89355143A}" sibTransId="{5CAB7F34-8033-4344-8827-6623F3927B50}"/>
    <dgm:cxn modelId="{DAC5BBA7-06C3-407A-A2BF-6E47C07503FF}" type="presOf" srcId="{D479F47B-3BE8-4677-8B9D-F9092B5A9B3F}" destId="{A4B877D9-29AE-46BD-9B35-E8537D3F28CC}" srcOrd="0" destOrd="0" presId="urn:microsoft.com/office/officeart/2005/8/layout/cycle8"/>
    <dgm:cxn modelId="{2149C961-E460-48E0-B488-8EA3431845F6}" type="presOf" srcId="{5C7E9783-D770-4A51-96C4-D95799DD9ED9}" destId="{91A8EBF8-4C85-49B0-B93E-38D737E94855}" srcOrd="0" destOrd="0" presId="urn:microsoft.com/office/officeart/2005/8/layout/cycle8"/>
    <dgm:cxn modelId="{18013665-8564-462A-8906-AAA001477CA6}" srcId="{3CBFD68A-34CE-4AEA-B9A7-65E095B80E33}" destId="{D479F47B-3BE8-4677-8B9D-F9092B5A9B3F}" srcOrd="2" destOrd="0" parTransId="{055A6BED-DDB5-4642-BAFD-D7D4C4173EB5}" sibTransId="{599FDBBB-1361-4E60-82C7-5158870DF5EB}"/>
    <dgm:cxn modelId="{2CC590F3-B85A-4CE5-A380-88E0B6E4BF3F}" type="presOf" srcId="{1A2BA3B6-FC83-4BA0-B846-FA9A11253C50}" destId="{E53CDC50-580D-4B60-951B-6D038467933C}" srcOrd="0" destOrd="0" presId="urn:microsoft.com/office/officeart/2005/8/layout/cycle8"/>
    <dgm:cxn modelId="{A71C81A5-C896-4252-A45B-9E7AC4A0CA06}" type="presOf" srcId="{5C7E9783-D770-4A51-96C4-D95799DD9ED9}" destId="{E6A47059-04D6-464B-B7A6-8A951A4581D4}" srcOrd="1" destOrd="0" presId="urn:microsoft.com/office/officeart/2005/8/layout/cycle8"/>
    <dgm:cxn modelId="{28F12B7E-575B-478E-B5F5-8456FEB8DE16}" type="presOf" srcId="{3CBFD68A-34CE-4AEA-B9A7-65E095B80E33}" destId="{46F914A3-15CE-4720-8C49-B8623995D86F}" srcOrd="0" destOrd="0" presId="urn:microsoft.com/office/officeart/2005/8/layout/cycle8"/>
    <dgm:cxn modelId="{61ACE355-3EF3-434B-9E50-BA1F4D1AD42F}" type="presParOf" srcId="{46F914A3-15CE-4720-8C49-B8623995D86F}" destId="{E53CDC50-580D-4B60-951B-6D038467933C}" srcOrd="0" destOrd="0" presId="urn:microsoft.com/office/officeart/2005/8/layout/cycle8"/>
    <dgm:cxn modelId="{7CE58507-BCD4-41F8-98F9-C8E8EE18A18C}" type="presParOf" srcId="{46F914A3-15CE-4720-8C49-B8623995D86F}" destId="{1DE195CB-D577-42FC-A7CE-CA4304331B3A}" srcOrd="1" destOrd="0" presId="urn:microsoft.com/office/officeart/2005/8/layout/cycle8"/>
    <dgm:cxn modelId="{F356A87D-6B2F-4364-B2D0-70CC3BDCE866}" type="presParOf" srcId="{46F914A3-15CE-4720-8C49-B8623995D86F}" destId="{3E184743-49D6-4753-B3F4-1717D0FAFB19}" srcOrd="2" destOrd="0" presId="urn:microsoft.com/office/officeart/2005/8/layout/cycle8"/>
    <dgm:cxn modelId="{8679B29C-CE0C-448B-8C8A-0E850FB6C244}" type="presParOf" srcId="{46F914A3-15CE-4720-8C49-B8623995D86F}" destId="{F811C308-98B5-4273-82F7-2DB83782DE7E}" srcOrd="3" destOrd="0" presId="urn:microsoft.com/office/officeart/2005/8/layout/cycle8"/>
    <dgm:cxn modelId="{0021F5A4-54EA-45A0-8AB3-4337C8CF460A}" type="presParOf" srcId="{46F914A3-15CE-4720-8C49-B8623995D86F}" destId="{91A8EBF8-4C85-49B0-B93E-38D737E94855}" srcOrd="4" destOrd="0" presId="urn:microsoft.com/office/officeart/2005/8/layout/cycle8"/>
    <dgm:cxn modelId="{7FF983BB-EF17-491E-A757-8FAC98866B30}" type="presParOf" srcId="{46F914A3-15CE-4720-8C49-B8623995D86F}" destId="{63A4EBC6-CBC5-4A0F-B37B-BA922A0872C6}" srcOrd="5" destOrd="0" presId="urn:microsoft.com/office/officeart/2005/8/layout/cycle8"/>
    <dgm:cxn modelId="{7C3E6B91-3999-49E0-AA59-1682D65A4F3C}" type="presParOf" srcId="{46F914A3-15CE-4720-8C49-B8623995D86F}" destId="{1CFC46E6-41C3-4109-B52D-615C87401ECB}" srcOrd="6" destOrd="0" presId="urn:microsoft.com/office/officeart/2005/8/layout/cycle8"/>
    <dgm:cxn modelId="{896D6486-1EF3-47E8-B84A-1E44DF43C6F1}" type="presParOf" srcId="{46F914A3-15CE-4720-8C49-B8623995D86F}" destId="{E6A47059-04D6-464B-B7A6-8A951A4581D4}" srcOrd="7" destOrd="0" presId="urn:microsoft.com/office/officeart/2005/8/layout/cycle8"/>
    <dgm:cxn modelId="{37B6757E-7C88-43EB-A13F-7BE220D024EA}" type="presParOf" srcId="{46F914A3-15CE-4720-8C49-B8623995D86F}" destId="{A4B877D9-29AE-46BD-9B35-E8537D3F28CC}" srcOrd="8" destOrd="0" presId="urn:microsoft.com/office/officeart/2005/8/layout/cycle8"/>
    <dgm:cxn modelId="{0EC859B2-766E-4DFA-BB0A-1B00E31A7D3C}" type="presParOf" srcId="{46F914A3-15CE-4720-8C49-B8623995D86F}" destId="{CB93567A-E3EF-4267-967E-A83B044E763C}" srcOrd="9" destOrd="0" presId="urn:microsoft.com/office/officeart/2005/8/layout/cycle8"/>
    <dgm:cxn modelId="{C9CE6DAB-DD69-44A9-BD6E-BCB46FC28EC3}" type="presParOf" srcId="{46F914A3-15CE-4720-8C49-B8623995D86F}" destId="{6961FE0E-18D4-4C56-8B21-DEFDCADCEBF8}" srcOrd="10" destOrd="0" presId="urn:microsoft.com/office/officeart/2005/8/layout/cycle8"/>
    <dgm:cxn modelId="{C839B443-0FE8-47D2-8835-419BAA966155}" type="presParOf" srcId="{46F914A3-15CE-4720-8C49-B8623995D86F}" destId="{10E1F0D6-6474-4F29-9768-84733B195C60}" srcOrd="11" destOrd="0" presId="urn:microsoft.com/office/officeart/2005/8/layout/cycle8"/>
    <dgm:cxn modelId="{80CE3213-F660-4923-96A1-700C1DCE68E0}" type="presParOf" srcId="{46F914A3-15CE-4720-8C49-B8623995D86F}" destId="{2FEF281A-5045-4C8F-9897-A2BCC9B70D8F}" srcOrd="12" destOrd="0" presId="urn:microsoft.com/office/officeart/2005/8/layout/cycle8"/>
    <dgm:cxn modelId="{43336C23-20FE-46DB-8C2F-0698AD55F9CD}" type="presParOf" srcId="{46F914A3-15CE-4720-8C49-B8623995D86F}" destId="{443DCF23-950F-4E0F-BEBB-2214A8975C2A}" srcOrd="13" destOrd="0" presId="urn:microsoft.com/office/officeart/2005/8/layout/cycle8"/>
    <dgm:cxn modelId="{3C8EB7BF-C97C-4CEC-8D4F-5B91D66107D4}" type="presParOf" srcId="{46F914A3-15CE-4720-8C49-B8623995D86F}" destId="{37543066-D257-441D-A077-871F7078E481}" srcOrd="14" destOrd="0" presId="urn:microsoft.com/office/officeart/2005/8/layout/cycle8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471BE-14BB-4CF1-A978-2B142D15F9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4512B4-AC72-4951-BC94-F1717B60EC68}">
      <dgm:prSet phldrT="[Text]" custT="1"/>
      <dgm:spPr>
        <a:solidFill>
          <a:srgbClr val="0066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SA" sz="2000" b="1" dirty="0" smtClean="0"/>
            <a:t>- </a:t>
          </a:r>
          <a:r>
            <a:rPr lang="ar-JO" sz="2000" b="1" dirty="0" smtClean="0"/>
            <a:t>يساعد الطلاب على التحقق من التسلسل الدقيق للمحتوى </a:t>
          </a:r>
          <a:r>
            <a:rPr lang="en-US" sz="2000" b="1" dirty="0" smtClean="0"/>
            <a:t>.</a:t>
          </a:r>
          <a:endParaRPr lang="ar-SA" sz="2000" b="1" dirty="0" smtClean="0"/>
        </a:p>
        <a:p>
          <a:pPr rtl="1"/>
          <a:r>
            <a:rPr lang="ar-SA" sz="2000" b="1" dirty="0" smtClean="0"/>
            <a:t>- </a:t>
          </a:r>
          <a:r>
            <a:rPr lang="ar-JO" sz="2000" b="1" dirty="0" smtClean="0"/>
            <a:t>يمنح المعلم الثقة </a:t>
          </a:r>
          <a:r>
            <a:rPr lang="ar-SA" sz="2000" b="1" dirty="0" smtClean="0"/>
            <a:t>ب</a:t>
          </a:r>
          <a:r>
            <a:rPr lang="ar-JO" sz="2000" b="1" dirty="0" smtClean="0"/>
            <a:t>المحتوى </a:t>
          </a:r>
          <a:r>
            <a:rPr lang="ar-SA" sz="2000" b="1" dirty="0" smtClean="0"/>
            <a:t>المقدم </a:t>
          </a:r>
          <a:r>
            <a:rPr lang="ar-JO" sz="2000" b="1" dirty="0" smtClean="0"/>
            <a:t>وتعزيزه وتقويمه وتجنب التكرار</a:t>
          </a:r>
          <a:r>
            <a:rPr lang="ar-SA" sz="2000" b="1" dirty="0" smtClean="0"/>
            <a:t> </a:t>
          </a:r>
          <a:r>
            <a:rPr lang="en-US" sz="2000" b="1" dirty="0" smtClean="0"/>
            <a:t>.</a:t>
          </a:r>
          <a:endParaRPr lang="en-US" sz="2000" b="1" dirty="0"/>
        </a:p>
      </dgm:t>
    </dgm:pt>
    <dgm:pt modelId="{3DFE90AE-1574-4079-9C98-915ABD83F1FC}" type="parTrans" cxnId="{AE3A0BBE-E4DD-4BB6-A445-4DFAF26E4162}">
      <dgm:prSet/>
      <dgm:spPr/>
      <dgm:t>
        <a:bodyPr/>
        <a:lstStyle/>
        <a:p>
          <a:pPr rtl="1"/>
          <a:endParaRPr lang="en-US"/>
        </a:p>
      </dgm:t>
    </dgm:pt>
    <dgm:pt modelId="{BB979312-2E10-4538-BC87-F0207524D447}" type="sibTrans" cxnId="{AE3A0BBE-E4DD-4BB6-A445-4DFAF26E4162}">
      <dgm:prSet/>
      <dgm:spPr/>
      <dgm:t>
        <a:bodyPr/>
        <a:lstStyle/>
        <a:p>
          <a:pPr rtl="1"/>
          <a:endParaRPr lang="en-US"/>
        </a:p>
      </dgm:t>
    </dgm:pt>
    <dgm:pt modelId="{3F9A56BD-ED91-4D27-B582-3A599D33EAA1}">
      <dgm:prSet phldrT="[Text]" custT="1"/>
      <dgm:spPr>
        <a:solidFill>
          <a:srgbClr val="0066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SA" sz="2000" b="1" dirty="0" smtClean="0"/>
            <a:t>- </a:t>
          </a:r>
          <a:r>
            <a:rPr lang="ar-JO" sz="2000" b="1" dirty="0" smtClean="0"/>
            <a:t>تشتمل صفحات السلسلة على تصاميم بصرية متسقة من صف لآخر </a:t>
          </a:r>
          <a:r>
            <a:rPr lang="ar-SA" sz="2000" b="1" dirty="0" smtClean="0"/>
            <a:t>.</a:t>
          </a:r>
        </a:p>
        <a:p>
          <a:pPr rtl="1"/>
          <a:r>
            <a:rPr lang="ar-SA" sz="2000" b="1" dirty="0" smtClean="0"/>
            <a:t>- </a:t>
          </a:r>
          <a:r>
            <a:rPr lang="ar-JO" sz="2000" b="1" dirty="0" smtClean="0"/>
            <a:t>تزداد دافعية الطلاب للتعلم والنجاح مع صفحات مألوفة لديهم </a:t>
          </a:r>
          <a:endParaRPr lang="en-US" sz="2000" b="1" dirty="0"/>
        </a:p>
      </dgm:t>
    </dgm:pt>
    <dgm:pt modelId="{6FBBD401-7E93-43BF-B7D5-2AC08A0F4D34}" type="parTrans" cxnId="{82365038-3729-4C9E-8FC3-2450152294BB}">
      <dgm:prSet/>
      <dgm:spPr/>
      <dgm:t>
        <a:bodyPr/>
        <a:lstStyle/>
        <a:p>
          <a:pPr rtl="1"/>
          <a:endParaRPr lang="en-US"/>
        </a:p>
      </dgm:t>
    </dgm:pt>
    <dgm:pt modelId="{AB94BBB4-D6CA-4E50-982E-F628BE20EE8B}" type="sibTrans" cxnId="{82365038-3729-4C9E-8FC3-2450152294BB}">
      <dgm:prSet/>
      <dgm:spPr/>
      <dgm:t>
        <a:bodyPr/>
        <a:lstStyle/>
        <a:p>
          <a:pPr rtl="1"/>
          <a:endParaRPr lang="en-US"/>
        </a:p>
      </dgm:t>
    </dgm:pt>
    <dgm:pt modelId="{86935EDB-E8FE-4402-ACBB-8D9ACB883D57}">
      <dgm:prSet phldrT="[Text]" custT="1"/>
      <dgm:spPr>
        <a:solidFill>
          <a:srgbClr val="0066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SA" sz="2000" b="1" dirty="0" smtClean="0"/>
            <a:t>- </a:t>
          </a:r>
          <a:r>
            <a:rPr lang="ar-JO" sz="2000" b="1" dirty="0" smtClean="0"/>
            <a:t>الترابط الرأسي </a:t>
          </a:r>
          <a:r>
            <a:rPr lang="ar-SA" sz="2000" b="1" dirty="0" smtClean="0"/>
            <a:t>بين </a:t>
          </a:r>
          <a:r>
            <a:rPr lang="ar-JO" sz="2000" b="1" dirty="0" smtClean="0"/>
            <a:t>الأساليب التدريسية</a:t>
          </a:r>
          <a:r>
            <a:rPr lang="en-US" sz="2000" b="1" dirty="0" smtClean="0"/>
            <a:t>.</a:t>
          </a:r>
          <a:endParaRPr lang="ar-SA" sz="2000" b="1" dirty="0" smtClean="0"/>
        </a:p>
        <a:p>
          <a:pPr rtl="1"/>
          <a:r>
            <a:rPr lang="ar-SA" sz="2000" b="1" dirty="0" smtClean="0"/>
            <a:t>- </a:t>
          </a:r>
          <a:r>
            <a:rPr lang="ar-JO" sz="2000" b="1" dirty="0" smtClean="0"/>
            <a:t>المفردات والتقنيات والوسائل الحسية وخطة الدرس والمعالجة </a:t>
          </a:r>
          <a:r>
            <a:rPr lang="ar-SA" sz="2000" b="1" dirty="0" smtClean="0"/>
            <a:t>تقلل </a:t>
          </a:r>
          <a:r>
            <a:rPr lang="ar-JO" sz="2000" b="1" dirty="0" smtClean="0"/>
            <a:t>من الصعوبة</a:t>
          </a:r>
          <a:r>
            <a:rPr lang="ar-SA" sz="2000" b="1" dirty="0" smtClean="0"/>
            <a:t>.</a:t>
          </a:r>
          <a:endParaRPr lang="en-US" sz="2000" b="1" dirty="0"/>
        </a:p>
      </dgm:t>
    </dgm:pt>
    <dgm:pt modelId="{8726C1E3-B8BB-488C-9CBE-BD532A5EE499}" type="parTrans" cxnId="{10D244A1-5923-4FBB-83A4-F060A519279B}">
      <dgm:prSet/>
      <dgm:spPr/>
      <dgm:t>
        <a:bodyPr/>
        <a:lstStyle/>
        <a:p>
          <a:pPr rtl="1"/>
          <a:endParaRPr lang="en-US"/>
        </a:p>
      </dgm:t>
    </dgm:pt>
    <dgm:pt modelId="{BE690099-13CA-4BD7-817A-4286C8D9A1C4}" type="sibTrans" cxnId="{10D244A1-5923-4FBB-83A4-F060A519279B}">
      <dgm:prSet/>
      <dgm:spPr/>
      <dgm:t>
        <a:bodyPr/>
        <a:lstStyle/>
        <a:p>
          <a:pPr rtl="1"/>
          <a:endParaRPr lang="en-US"/>
        </a:p>
      </dgm:t>
    </dgm:pt>
    <dgm:pt modelId="{D2FFD00D-A386-4CDE-8380-BF8734F6467D}" type="pres">
      <dgm:prSet presAssocID="{3A1471BE-14BB-4CF1-A978-2B142D15F9DC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43372-39F3-4AEA-9190-A0ECFF6C1944}" type="pres">
      <dgm:prSet presAssocID="{674512B4-AC72-4951-BC94-F1717B60EC68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4AD5672-37F5-4C97-8D39-4961727E8F11}" type="pres">
      <dgm:prSet presAssocID="{674512B4-AC72-4951-BC94-F1717B60EC68}" presName="box" presStyleLbl="node1" presStyleIdx="0" presStyleCnt="3"/>
      <dgm:spPr/>
      <dgm:t>
        <a:bodyPr/>
        <a:lstStyle/>
        <a:p>
          <a:endParaRPr lang="en-US"/>
        </a:p>
      </dgm:t>
    </dgm:pt>
    <dgm:pt modelId="{4AEA7285-EA25-4141-8D8F-87477ACD71E9}" type="pres">
      <dgm:prSet presAssocID="{674512B4-AC72-4951-BC94-F1717B60EC6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C702EE-2288-43AE-B79C-8433AA67C76B}" type="pres">
      <dgm:prSet presAssocID="{674512B4-AC72-4951-BC94-F1717B60EC6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A23F9-C1AE-4180-B608-967E6298AF2A}" type="pres">
      <dgm:prSet presAssocID="{BB979312-2E10-4538-BC87-F0207524D44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D5B9B97-CAEA-4BA9-8C40-7D76A0A93CBE}" type="pres">
      <dgm:prSet presAssocID="{3F9A56BD-ED91-4D27-B582-3A599D33EAA1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E6C7423-D1CE-4F29-B29A-827BAB4CE92D}" type="pres">
      <dgm:prSet presAssocID="{3F9A56BD-ED91-4D27-B582-3A599D33EAA1}" presName="box" presStyleLbl="node1" presStyleIdx="1" presStyleCnt="3"/>
      <dgm:spPr/>
      <dgm:t>
        <a:bodyPr/>
        <a:lstStyle/>
        <a:p>
          <a:endParaRPr lang="en-US"/>
        </a:p>
      </dgm:t>
    </dgm:pt>
    <dgm:pt modelId="{20FAB731-EDAA-4344-A558-45A3CF4D0FC8}" type="pres">
      <dgm:prSet presAssocID="{3F9A56BD-ED91-4D27-B582-3A599D33EAA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A8FB16-4B21-487F-B4EE-73409ACBAF52}" type="pres">
      <dgm:prSet presAssocID="{3F9A56BD-ED91-4D27-B582-3A599D33EA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29F06-3637-4580-9AA4-754A33547F19}" type="pres">
      <dgm:prSet presAssocID="{AB94BBB4-D6CA-4E50-982E-F628BE20EE8B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AB18CAD2-3240-434F-A361-5AEB1C9E326B}" type="pres">
      <dgm:prSet presAssocID="{86935EDB-E8FE-4402-ACBB-8D9ACB883D57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7099739-EE02-4A9B-AAE0-721091E76AB9}" type="pres">
      <dgm:prSet presAssocID="{86935EDB-E8FE-4402-ACBB-8D9ACB883D57}" presName="box" presStyleLbl="node1" presStyleIdx="2" presStyleCnt="3"/>
      <dgm:spPr/>
      <dgm:t>
        <a:bodyPr/>
        <a:lstStyle/>
        <a:p>
          <a:endParaRPr lang="en-US"/>
        </a:p>
      </dgm:t>
    </dgm:pt>
    <dgm:pt modelId="{C1AADC69-3C34-4C07-BC6F-818B2A4432AF}" type="pres">
      <dgm:prSet presAssocID="{86935EDB-E8FE-4402-ACBB-8D9ACB883D5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DA2376-1AEA-470D-BEE9-AC01A435FA68}" type="pres">
      <dgm:prSet presAssocID="{86935EDB-E8FE-4402-ACBB-8D9ACB883D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6F0F8-DF14-43AC-941B-DD9AD0FB40A9}" type="presOf" srcId="{86935EDB-E8FE-4402-ACBB-8D9ACB883D57}" destId="{7DDA2376-1AEA-470D-BEE9-AC01A435FA68}" srcOrd="1" destOrd="0" presId="urn:microsoft.com/office/officeart/2005/8/layout/vList4"/>
    <dgm:cxn modelId="{B10839B1-4794-4CC3-9355-0876CCD8DF20}" type="presOf" srcId="{3F9A56BD-ED91-4D27-B582-3A599D33EAA1}" destId="{0E6C7423-D1CE-4F29-B29A-827BAB4CE92D}" srcOrd="0" destOrd="0" presId="urn:microsoft.com/office/officeart/2005/8/layout/vList4"/>
    <dgm:cxn modelId="{950A8332-43B0-4F62-912B-A95EDB3123E3}" type="presOf" srcId="{86935EDB-E8FE-4402-ACBB-8D9ACB883D57}" destId="{B7099739-EE02-4A9B-AAE0-721091E76AB9}" srcOrd="0" destOrd="0" presId="urn:microsoft.com/office/officeart/2005/8/layout/vList4"/>
    <dgm:cxn modelId="{C49A79D3-9779-4544-B5C9-20F662E43E80}" type="presOf" srcId="{3F9A56BD-ED91-4D27-B582-3A599D33EAA1}" destId="{20A8FB16-4B21-487F-B4EE-73409ACBAF52}" srcOrd="1" destOrd="0" presId="urn:microsoft.com/office/officeart/2005/8/layout/vList4"/>
    <dgm:cxn modelId="{7B47F40B-183C-4692-B7DC-A4900FA085FF}" type="presOf" srcId="{674512B4-AC72-4951-BC94-F1717B60EC68}" destId="{E0C702EE-2288-43AE-B79C-8433AA67C76B}" srcOrd="1" destOrd="0" presId="urn:microsoft.com/office/officeart/2005/8/layout/vList4"/>
    <dgm:cxn modelId="{82365038-3729-4C9E-8FC3-2450152294BB}" srcId="{3A1471BE-14BB-4CF1-A978-2B142D15F9DC}" destId="{3F9A56BD-ED91-4D27-B582-3A599D33EAA1}" srcOrd="1" destOrd="0" parTransId="{6FBBD401-7E93-43BF-B7D5-2AC08A0F4D34}" sibTransId="{AB94BBB4-D6CA-4E50-982E-F628BE20EE8B}"/>
    <dgm:cxn modelId="{39DD2A85-4724-45A7-83D5-2B79A73D520E}" type="presOf" srcId="{674512B4-AC72-4951-BC94-F1717B60EC68}" destId="{34AD5672-37F5-4C97-8D39-4961727E8F11}" srcOrd="0" destOrd="0" presId="urn:microsoft.com/office/officeart/2005/8/layout/vList4"/>
    <dgm:cxn modelId="{AE3A0BBE-E4DD-4BB6-A445-4DFAF26E4162}" srcId="{3A1471BE-14BB-4CF1-A978-2B142D15F9DC}" destId="{674512B4-AC72-4951-BC94-F1717B60EC68}" srcOrd="0" destOrd="0" parTransId="{3DFE90AE-1574-4079-9C98-915ABD83F1FC}" sibTransId="{BB979312-2E10-4538-BC87-F0207524D447}"/>
    <dgm:cxn modelId="{5D7D6A86-E7F1-4F17-AEEB-B453087F2540}" type="presOf" srcId="{3A1471BE-14BB-4CF1-A978-2B142D15F9DC}" destId="{D2FFD00D-A386-4CDE-8380-BF8734F6467D}" srcOrd="0" destOrd="0" presId="urn:microsoft.com/office/officeart/2005/8/layout/vList4"/>
    <dgm:cxn modelId="{10D244A1-5923-4FBB-83A4-F060A519279B}" srcId="{3A1471BE-14BB-4CF1-A978-2B142D15F9DC}" destId="{86935EDB-E8FE-4402-ACBB-8D9ACB883D57}" srcOrd="2" destOrd="0" parTransId="{8726C1E3-B8BB-488C-9CBE-BD532A5EE499}" sibTransId="{BE690099-13CA-4BD7-817A-4286C8D9A1C4}"/>
    <dgm:cxn modelId="{16169B50-F885-4FE5-9F1B-F0F1C9466E4D}" type="presParOf" srcId="{D2FFD00D-A386-4CDE-8380-BF8734F6467D}" destId="{3C143372-39F3-4AEA-9190-A0ECFF6C1944}" srcOrd="0" destOrd="0" presId="urn:microsoft.com/office/officeart/2005/8/layout/vList4"/>
    <dgm:cxn modelId="{B24E1451-B724-4CB3-9786-51EFE9176F09}" type="presParOf" srcId="{3C143372-39F3-4AEA-9190-A0ECFF6C1944}" destId="{34AD5672-37F5-4C97-8D39-4961727E8F11}" srcOrd="0" destOrd="0" presId="urn:microsoft.com/office/officeart/2005/8/layout/vList4"/>
    <dgm:cxn modelId="{5995129E-8E6C-446B-92CF-C774EA7AE0B3}" type="presParOf" srcId="{3C143372-39F3-4AEA-9190-A0ECFF6C1944}" destId="{4AEA7285-EA25-4141-8D8F-87477ACD71E9}" srcOrd="1" destOrd="0" presId="urn:microsoft.com/office/officeart/2005/8/layout/vList4"/>
    <dgm:cxn modelId="{FE5B8A55-89B6-419B-9DC5-2D09B67AD5E5}" type="presParOf" srcId="{3C143372-39F3-4AEA-9190-A0ECFF6C1944}" destId="{E0C702EE-2288-43AE-B79C-8433AA67C76B}" srcOrd="2" destOrd="0" presId="urn:microsoft.com/office/officeart/2005/8/layout/vList4"/>
    <dgm:cxn modelId="{B4BC4E7C-D6E4-42B3-88AE-AC0C960DF7CB}" type="presParOf" srcId="{D2FFD00D-A386-4CDE-8380-BF8734F6467D}" destId="{6DFA23F9-C1AE-4180-B608-967E6298AF2A}" srcOrd="1" destOrd="0" presId="urn:microsoft.com/office/officeart/2005/8/layout/vList4"/>
    <dgm:cxn modelId="{D11CBBAE-3DCB-4ED5-8F32-E68260656C7E}" type="presParOf" srcId="{D2FFD00D-A386-4CDE-8380-BF8734F6467D}" destId="{8D5B9B97-CAEA-4BA9-8C40-7D76A0A93CBE}" srcOrd="2" destOrd="0" presId="urn:microsoft.com/office/officeart/2005/8/layout/vList4"/>
    <dgm:cxn modelId="{17E6A63F-74B2-4D8D-89FD-C737E69A31C5}" type="presParOf" srcId="{8D5B9B97-CAEA-4BA9-8C40-7D76A0A93CBE}" destId="{0E6C7423-D1CE-4F29-B29A-827BAB4CE92D}" srcOrd="0" destOrd="0" presId="urn:microsoft.com/office/officeart/2005/8/layout/vList4"/>
    <dgm:cxn modelId="{CA6A11FA-B743-4337-83AE-1809A1D0871C}" type="presParOf" srcId="{8D5B9B97-CAEA-4BA9-8C40-7D76A0A93CBE}" destId="{20FAB731-EDAA-4344-A558-45A3CF4D0FC8}" srcOrd="1" destOrd="0" presId="urn:microsoft.com/office/officeart/2005/8/layout/vList4"/>
    <dgm:cxn modelId="{93FFA346-0642-4406-82AB-475FF5E7503E}" type="presParOf" srcId="{8D5B9B97-CAEA-4BA9-8C40-7D76A0A93CBE}" destId="{20A8FB16-4B21-487F-B4EE-73409ACBAF52}" srcOrd="2" destOrd="0" presId="urn:microsoft.com/office/officeart/2005/8/layout/vList4"/>
    <dgm:cxn modelId="{B8B37768-9C76-4ED7-84CD-94451671FDE6}" type="presParOf" srcId="{D2FFD00D-A386-4CDE-8380-BF8734F6467D}" destId="{7A729F06-3637-4580-9AA4-754A33547F19}" srcOrd="3" destOrd="0" presId="urn:microsoft.com/office/officeart/2005/8/layout/vList4"/>
    <dgm:cxn modelId="{E6447DDA-F1CD-4668-B31C-BB6EAB8400F6}" type="presParOf" srcId="{D2FFD00D-A386-4CDE-8380-BF8734F6467D}" destId="{AB18CAD2-3240-434F-A361-5AEB1C9E326B}" srcOrd="4" destOrd="0" presId="urn:microsoft.com/office/officeart/2005/8/layout/vList4"/>
    <dgm:cxn modelId="{806E3D3D-CF61-404A-B401-A220826786DD}" type="presParOf" srcId="{AB18CAD2-3240-434F-A361-5AEB1C9E326B}" destId="{B7099739-EE02-4A9B-AAE0-721091E76AB9}" srcOrd="0" destOrd="0" presId="urn:microsoft.com/office/officeart/2005/8/layout/vList4"/>
    <dgm:cxn modelId="{18239E91-5CBC-4C08-B87E-803A684B41D6}" type="presParOf" srcId="{AB18CAD2-3240-434F-A361-5AEB1C9E326B}" destId="{C1AADC69-3C34-4C07-BC6F-818B2A4432AF}" srcOrd="1" destOrd="0" presId="urn:microsoft.com/office/officeart/2005/8/layout/vList4"/>
    <dgm:cxn modelId="{4BA7E7AD-EFC6-4412-9E93-B03A1D533C12}" type="presParOf" srcId="{AB18CAD2-3240-434F-A361-5AEB1C9E326B}" destId="{7DDA2376-1AEA-470D-BEE9-AC01A435FA68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6579C-7CC1-43BE-8D50-AE148C69E568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B4D9DC-34FF-4E59-94FD-56B2AE44ED5F}">
      <dgm:prSet phldrT="[Text]"/>
      <dgm:spPr>
        <a:solidFill>
          <a:srgbClr val="00A4DE"/>
        </a:solidFill>
      </dgm:spPr>
      <dgm:t>
        <a:bodyPr/>
        <a:lstStyle/>
        <a:p>
          <a:pPr algn="ctr"/>
          <a:endParaRPr lang="en-US" b="1" dirty="0">
            <a:solidFill>
              <a:schemeClr val="bg1"/>
            </a:solidFill>
          </a:endParaRPr>
        </a:p>
      </dgm:t>
    </dgm:pt>
    <dgm:pt modelId="{2DBE3714-3E66-41FD-979C-145A1C962196}" type="parTrans" cxnId="{BE77A05C-5642-44F1-B0DF-9C514660AB62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6310079F-D183-48FE-815B-DCA14BA226EB}" type="sibTrans" cxnId="{BE77A05C-5642-44F1-B0DF-9C514660AB62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D0DA0028-21B2-44AF-AC6F-F3135310501B}">
      <dgm:prSet phldrT="[Text]"/>
      <dgm:spPr>
        <a:solidFill>
          <a:srgbClr val="0067B4"/>
        </a:solidFill>
      </dgm:spPr>
      <dgm:t>
        <a:bodyPr/>
        <a:lstStyle/>
        <a:p>
          <a:pPr algn="ctr"/>
          <a:r>
            <a:rPr lang="ar-JO" b="1" dirty="0" smtClean="0">
              <a:solidFill>
                <a:schemeClr val="bg1"/>
              </a:solidFill>
            </a:rPr>
            <a:t>الصف الرابع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ar-SA" b="1" dirty="0" smtClean="0">
              <a:solidFill>
                <a:schemeClr val="bg1"/>
              </a:solidFill>
            </a:rPr>
            <a:t>الابتدائي</a:t>
          </a:r>
          <a:endParaRPr lang="en-US" b="1" dirty="0">
            <a:solidFill>
              <a:schemeClr val="bg1"/>
            </a:solidFill>
          </a:endParaRPr>
        </a:p>
      </dgm:t>
    </dgm:pt>
    <dgm:pt modelId="{6DE3A4E7-3B23-4E8A-A273-B228DF8D1DCA}" type="parTrans" cxnId="{EA3F7288-788E-4907-B5F4-A5C7036ABFCB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445D4B1D-8292-499C-A23E-AE45AF27905D}" type="sibTrans" cxnId="{EA3F7288-788E-4907-B5F4-A5C7036ABFCB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F5285BEB-091B-42C9-B941-DE1DC8A9ECDD}">
      <dgm:prSet phldrT="[Text]"/>
      <dgm:spPr>
        <a:solidFill>
          <a:srgbClr val="002060"/>
        </a:solidFill>
      </dgm:spPr>
      <dgm:t>
        <a:bodyPr/>
        <a:lstStyle/>
        <a:p>
          <a:pPr algn="ctr"/>
          <a:endParaRPr lang="en-US" b="1" dirty="0">
            <a:solidFill>
              <a:schemeClr val="tx1"/>
            </a:solidFill>
          </a:endParaRPr>
        </a:p>
      </dgm:t>
    </dgm:pt>
    <dgm:pt modelId="{675FC79F-FFA7-4ACD-A19C-B99872A5E590}" type="parTrans" cxnId="{36B86931-2162-4F52-A7CB-E8C68FA62534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55DF342B-CCFB-4509-A171-BF85E7276502}" type="sibTrans" cxnId="{36B86931-2162-4F52-A7CB-E8C68FA62534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B4A58486-BC13-4E57-BEC4-1BF20E5D093F}">
      <dgm:prSet phldrT="[Text]" custT="1"/>
      <dgm:spPr>
        <a:solidFill>
          <a:srgbClr val="00004C"/>
        </a:solidFill>
      </dgm:spPr>
      <dgm:t>
        <a:bodyPr/>
        <a:lstStyle/>
        <a:p>
          <a:pPr algn="ctr"/>
          <a:r>
            <a:rPr lang="ar-JO" sz="2400" b="1" dirty="0" smtClean="0"/>
            <a:t>م</a:t>
          </a:r>
          <a:r>
            <a:rPr lang="ar-SA" sz="2400" b="1" dirty="0" smtClean="0"/>
            <a:t>وضوع في</a:t>
          </a:r>
          <a:r>
            <a:rPr lang="ar-JO" sz="2400" b="1" dirty="0" smtClean="0"/>
            <a:t> ا</a:t>
          </a:r>
          <a:r>
            <a:rPr lang="ar-SA" sz="2400" b="1" dirty="0" smtClean="0"/>
            <a:t>لجبر</a:t>
          </a:r>
          <a:endParaRPr lang="en-US" sz="2400" b="1" dirty="0"/>
        </a:p>
      </dgm:t>
    </dgm:pt>
    <dgm:pt modelId="{C166C1A9-B1AD-4477-AF3C-81F906CD1B57}" type="parTrans" cxnId="{A878EE00-877A-4A06-A29E-BA4DE4C8CEC3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42C73C88-3D87-4F82-B90E-B94C3928A004}" type="sibTrans" cxnId="{A878EE00-877A-4A06-A29E-BA4DE4C8CEC3}">
      <dgm:prSet/>
      <dgm:spPr/>
      <dgm:t>
        <a:bodyPr/>
        <a:lstStyle/>
        <a:p>
          <a:pPr algn="ctr"/>
          <a:endParaRPr lang="en-US" b="1">
            <a:solidFill>
              <a:schemeClr val="bg1"/>
            </a:solidFill>
          </a:endParaRPr>
        </a:p>
      </dgm:t>
    </dgm:pt>
    <dgm:pt modelId="{FD1A3E29-5282-4068-852F-F2275B8AFC48}" type="pres">
      <dgm:prSet presAssocID="{F4D6579C-7CC1-43BE-8D50-AE148C69E56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AF07B-AC12-48D3-81FD-2660C4555889}" type="pres">
      <dgm:prSet presAssocID="{F4D6579C-7CC1-43BE-8D50-AE148C69E568}" presName="comp1" presStyleCnt="0"/>
      <dgm:spPr/>
      <dgm:t>
        <a:bodyPr/>
        <a:lstStyle/>
        <a:p>
          <a:endParaRPr lang="en-US"/>
        </a:p>
      </dgm:t>
    </dgm:pt>
    <dgm:pt modelId="{86600D74-D897-40B0-B02B-4C9D58D620FC}" type="pres">
      <dgm:prSet presAssocID="{F4D6579C-7CC1-43BE-8D50-AE148C69E568}" presName="circle1" presStyleLbl="node1" presStyleIdx="0" presStyleCnt="4" custScaleX="105556" custLinFactNeighborX="-1984" custLinFactNeighborY="1746"/>
      <dgm:spPr/>
      <dgm:t>
        <a:bodyPr/>
        <a:lstStyle/>
        <a:p>
          <a:endParaRPr lang="en-US"/>
        </a:p>
      </dgm:t>
    </dgm:pt>
    <dgm:pt modelId="{8D91BC27-49C8-48BA-AD01-0F5D34B26D50}" type="pres">
      <dgm:prSet presAssocID="{F4D6579C-7CC1-43BE-8D50-AE148C69E56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FCD0-E48F-467E-A1A8-8A6A2869D975}" type="pres">
      <dgm:prSet presAssocID="{F4D6579C-7CC1-43BE-8D50-AE148C69E568}" presName="comp2" presStyleCnt="0"/>
      <dgm:spPr/>
      <dgm:t>
        <a:bodyPr/>
        <a:lstStyle/>
        <a:p>
          <a:endParaRPr lang="en-US"/>
        </a:p>
      </dgm:t>
    </dgm:pt>
    <dgm:pt modelId="{986FF3D4-D02C-4F16-AB12-3AD7C7060561}" type="pres">
      <dgm:prSet presAssocID="{F4D6579C-7CC1-43BE-8D50-AE148C69E568}" presName="circle2" presStyleLbl="node1" presStyleIdx="1" presStyleCnt="4" custScaleY="93649" custLinFactNeighborX="-347" custLinFactNeighborY="3671"/>
      <dgm:spPr/>
      <dgm:t>
        <a:bodyPr/>
        <a:lstStyle/>
        <a:p>
          <a:endParaRPr lang="en-US"/>
        </a:p>
      </dgm:t>
    </dgm:pt>
    <dgm:pt modelId="{C70474F2-4ACD-46FE-BB3F-69C678C5C5D6}" type="pres">
      <dgm:prSet presAssocID="{F4D6579C-7CC1-43BE-8D50-AE148C69E56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7A4BF-EC0D-4B68-95D1-1B2756F39D19}" type="pres">
      <dgm:prSet presAssocID="{F4D6579C-7CC1-43BE-8D50-AE148C69E568}" presName="comp3" presStyleCnt="0"/>
      <dgm:spPr/>
      <dgm:t>
        <a:bodyPr/>
        <a:lstStyle/>
        <a:p>
          <a:endParaRPr lang="en-US"/>
        </a:p>
      </dgm:t>
    </dgm:pt>
    <dgm:pt modelId="{6F7A4AB0-D004-427F-ACAE-6CAF86E20BF9}" type="pres">
      <dgm:prSet presAssocID="{F4D6579C-7CC1-43BE-8D50-AE148C69E568}" presName="circle3" presStyleLbl="node1" presStyleIdx="2" presStyleCnt="4" custScaleX="83334" custScaleY="80555" custLinFactNeighborY="13889"/>
      <dgm:spPr/>
      <dgm:t>
        <a:bodyPr/>
        <a:lstStyle/>
        <a:p>
          <a:endParaRPr lang="en-US"/>
        </a:p>
      </dgm:t>
    </dgm:pt>
    <dgm:pt modelId="{DCECB065-5CAA-48A6-8D52-9B3F792995A2}" type="pres">
      <dgm:prSet presAssocID="{F4D6579C-7CC1-43BE-8D50-AE148C69E56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EFB16-EA4B-490F-8E7E-4E93492891E9}" type="pres">
      <dgm:prSet presAssocID="{F4D6579C-7CC1-43BE-8D50-AE148C69E568}" presName="comp4" presStyleCnt="0"/>
      <dgm:spPr/>
      <dgm:t>
        <a:bodyPr/>
        <a:lstStyle/>
        <a:p>
          <a:endParaRPr lang="en-US"/>
        </a:p>
      </dgm:t>
    </dgm:pt>
    <dgm:pt modelId="{9D30AA41-33C6-4DFA-A602-4379F8CC4639}" type="pres">
      <dgm:prSet presAssocID="{F4D6579C-7CC1-43BE-8D50-AE148C69E568}" presName="circle4" presStyleLbl="node1" presStyleIdx="3" presStyleCnt="4" custScaleX="71429" custScaleY="52776" custLinFactNeighborY="27978"/>
      <dgm:spPr/>
      <dgm:t>
        <a:bodyPr/>
        <a:lstStyle/>
        <a:p>
          <a:endParaRPr lang="en-US"/>
        </a:p>
      </dgm:t>
    </dgm:pt>
    <dgm:pt modelId="{3134157D-8576-492C-9D83-F5005A9EA6BF}" type="pres">
      <dgm:prSet presAssocID="{F4D6579C-7CC1-43BE-8D50-AE148C69E56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F7288-788E-4907-B5F4-A5C7036ABFCB}" srcId="{F4D6579C-7CC1-43BE-8D50-AE148C69E568}" destId="{D0DA0028-21B2-44AF-AC6F-F3135310501B}" srcOrd="1" destOrd="0" parTransId="{6DE3A4E7-3B23-4E8A-A273-B228DF8D1DCA}" sibTransId="{445D4B1D-8292-499C-A23E-AE45AF27905D}"/>
    <dgm:cxn modelId="{4974BC75-5A22-4298-AD97-2FA106C9C88D}" type="presOf" srcId="{F5285BEB-091B-42C9-B941-DE1DC8A9ECDD}" destId="{DCECB065-5CAA-48A6-8D52-9B3F792995A2}" srcOrd="1" destOrd="0" presId="urn:microsoft.com/office/officeart/2005/8/layout/venn2"/>
    <dgm:cxn modelId="{215CE100-28D0-47C2-9B9C-9E4FA5E59533}" type="presOf" srcId="{D0DA0028-21B2-44AF-AC6F-F3135310501B}" destId="{C70474F2-4ACD-46FE-BB3F-69C678C5C5D6}" srcOrd="1" destOrd="0" presId="urn:microsoft.com/office/officeart/2005/8/layout/venn2"/>
    <dgm:cxn modelId="{4E444A9C-3CEC-4308-B902-A567A767F435}" type="presOf" srcId="{D0DA0028-21B2-44AF-AC6F-F3135310501B}" destId="{986FF3D4-D02C-4F16-AB12-3AD7C7060561}" srcOrd="0" destOrd="0" presId="urn:microsoft.com/office/officeart/2005/8/layout/venn2"/>
    <dgm:cxn modelId="{25EC14D7-3D5B-4D8C-96C1-E107A2554DBC}" type="presOf" srcId="{B4A58486-BC13-4E57-BEC4-1BF20E5D093F}" destId="{9D30AA41-33C6-4DFA-A602-4379F8CC4639}" srcOrd="0" destOrd="0" presId="urn:microsoft.com/office/officeart/2005/8/layout/venn2"/>
    <dgm:cxn modelId="{A878EE00-877A-4A06-A29E-BA4DE4C8CEC3}" srcId="{F4D6579C-7CC1-43BE-8D50-AE148C69E568}" destId="{B4A58486-BC13-4E57-BEC4-1BF20E5D093F}" srcOrd="3" destOrd="0" parTransId="{C166C1A9-B1AD-4477-AF3C-81F906CD1B57}" sibTransId="{42C73C88-3D87-4F82-B90E-B94C3928A004}"/>
    <dgm:cxn modelId="{D7397BB9-9F6F-45D8-A04D-CD478200C073}" type="presOf" srcId="{F5285BEB-091B-42C9-B941-DE1DC8A9ECDD}" destId="{6F7A4AB0-D004-427F-ACAE-6CAF86E20BF9}" srcOrd="0" destOrd="0" presId="urn:microsoft.com/office/officeart/2005/8/layout/venn2"/>
    <dgm:cxn modelId="{36B86931-2162-4F52-A7CB-E8C68FA62534}" srcId="{F4D6579C-7CC1-43BE-8D50-AE148C69E568}" destId="{F5285BEB-091B-42C9-B941-DE1DC8A9ECDD}" srcOrd="2" destOrd="0" parTransId="{675FC79F-FFA7-4ACD-A19C-B99872A5E590}" sibTransId="{55DF342B-CCFB-4509-A171-BF85E7276502}"/>
    <dgm:cxn modelId="{BE77A05C-5642-44F1-B0DF-9C514660AB62}" srcId="{F4D6579C-7CC1-43BE-8D50-AE148C69E568}" destId="{4FB4D9DC-34FF-4E59-94FD-56B2AE44ED5F}" srcOrd="0" destOrd="0" parTransId="{2DBE3714-3E66-41FD-979C-145A1C962196}" sibTransId="{6310079F-D183-48FE-815B-DCA14BA226EB}"/>
    <dgm:cxn modelId="{D295D166-FD52-4702-831E-02DBBBD49F25}" type="presOf" srcId="{4FB4D9DC-34FF-4E59-94FD-56B2AE44ED5F}" destId="{8D91BC27-49C8-48BA-AD01-0F5D34B26D50}" srcOrd="1" destOrd="0" presId="urn:microsoft.com/office/officeart/2005/8/layout/venn2"/>
    <dgm:cxn modelId="{B8566E14-2607-4454-B230-37DAD38ACB82}" type="presOf" srcId="{B4A58486-BC13-4E57-BEC4-1BF20E5D093F}" destId="{3134157D-8576-492C-9D83-F5005A9EA6BF}" srcOrd="1" destOrd="0" presId="urn:microsoft.com/office/officeart/2005/8/layout/venn2"/>
    <dgm:cxn modelId="{F90707F5-C4EA-4927-94CB-173EA81B5366}" type="presOf" srcId="{4FB4D9DC-34FF-4E59-94FD-56B2AE44ED5F}" destId="{86600D74-D897-40B0-B02B-4C9D58D620FC}" srcOrd="0" destOrd="0" presId="urn:microsoft.com/office/officeart/2005/8/layout/venn2"/>
    <dgm:cxn modelId="{91EB1FE8-4FB4-4A2C-B25F-FC026DCDDB92}" type="presOf" srcId="{F4D6579C-7CC1-43BE-8D50-AE148C69E568}" destId="{FD1A3E29-5282-4068-852F-F2275B8AFC48}" srcOrd="0" destOrd="0" presId="urn:microsoft.com/office/officeart/2005/8/layout/venn2"/>
    <dgm:cxn modelId="{AD35D09E-4829-41D7-9B4C-11EF9E077725}" type="presParOf" srcId="{FD1A3E29-5282-4068-852F-F2275B8AFC48}" destId="{E03AF07B-AC12-48D3-81FD-2660C4555889}" srcOrd="0" destOrd="0" presId="urn:microsoft.com/office/officeart/2005/8/layout/venn2"/>
    <dgm:cxn modelId="{D6716BA4-2AC4-46E7-B507-EA1E89433E66}" type="presParOf" srcId="{E03AF07B-AC12-48D3-81FD-2660C4555889}" destId="{86600D74-D897-40B0-B02B-4C9D58D620FC}" srcOrd="0" destOrd="0" presId="urn:microsoft.com/office/officeart/2005/8/layout/venn2"/>
    <dgm:cxn modelId="{5D64EE39-EA83-4DDE-AE96-1337049B9719}" type="presParOf" srcId="{E03AF07B-AC12-48D3-81FD-2660C4555889}" destId="{8D91BC27-49C8-48BA-AD01-0F5D34B26D50}" srcOrd="1" destOrd="0" presId="urn:microsoft.com/office/officeart/2005/8/layout/venn2"/>
    <dgm:cxn modelId="{BCB7DC53-C278-4BEF-B261-C0DEEAE44485}" type="presParOf" srcId="{FD1A3E29-5282-4068-852F-F2275B8AFC48}" destId="{6FD7FCD0-E48F-467E-A1A8-8A6A2869D975}" srcOrd="1" destOrd="0" presId="urn:microsoft.com/office/officeart/2005/8/layout/venn2"/>
    <dgm:cxn modelId="{0441EA8A-3084-4F44-B27B-04E07054B0D3}" type="presParOf" srcId="{6FD7FCD0-E48F-467E-A1A8-8A6A2869D975}" destId="{986FF3D4-D02C-4F16-AB12-3AD7C7060561}" srcOrd="0" destOrd="0" presId="urn:microsoft.com/office/officeart/2005/8/layout/venn2"/>
    <dgm:cxn modelId="{6C1DCF7B-7105-4A73-A2A7-7C678F41B79D}" type="presParOf" srcId="{6FD7FCD0-E48F-467E-A1A8-8A6A2869D975}" destId="{C70474F2-4ACD-46FE-BB3F-69C678C5C5D6}" srcOrd="1" destOrd="0" presId="urn:microsoft.com/office/officeart/2005/8/layout/venn2"/>
    <dgm:cxn modelId="{CA69B677-D1F4-46D4-9BAE-8A680A53D7E1}" type="presParOf" srcId="{FD1A3E29-5282-4068-852F-F2275B8AFC48}" destId="{65D7A4BF-EC0D-4B68-95D1-1B2756F39D19}" srcOrd="2" destOrd="0" presId="urn:microsoft.com/office/officeart/2005/8/layout/venn2"/>
    <dgm:cxn modelId="{8BFFAD29-1CA1-4B31-A98D-B0632142ED0E}" type="presParOf" srcId="{65D7A4BF-EC0D-4B68-95D1-1B2756F39D19}" destId="{6F7A4AB0-D004-427F-ACAE-6CAF86E20BF9}" srcOrd="0" destOrd="0" presId="urn:microsoft.com/office/officeart/2005/8/layout/venn2"/>
    <dgm:cxn modelId="{8BE57DB3-1D5E-4583-9D4D-FA6894B62EF9}" type="presParOf" srcId="{65D7A4BF-EC0D-4B68-95D1-1B2756F39D19}" destId="{DCECB065-5CAA-48A6-8D52-9B3F792995A2}" srcOrd="1" destOrd="0" presId="urn:microsoft.com/office/officeart/2005/8/layout/venn2"/>
    <dgm:cxn modelId="{0E66EB68-1CE5-475A-ACAA-75CBBFC3405A}" type="presParOf" srcId="{FD1A3E29-5282-4068-852F-F2275B8AFC48}" destId="{5DBEFB16-EA4B-490F-8E7E-4E93492891E9}" srcOrd="3" destOrd="0" presId="urn:microsoft.com/office/officeart/2005/8/layout/venn2"/>
    <dgm:cxn modelId="{BF2DD1DC-825C-44E1-8EB3-127B719A8349}" type="presParOf" srcId="{5DBEFB16-EA4B-490F-8E7E-4E93492891E9}" destId="{9D30AA41-33C6-4DFA-A602-4379F8CC4639}" srcOrd="0" destOrd="0" presId="urn:microsoft.com/office/officeart/2005/8/layout/venn2"/>
    <dgm:cxn modelId="{9C60CB99-E65B-4C99-89DE-01EFFDF2A645}" type="presParOf" srcId="{5DBEFB16-EA4B-490F-8E7E-4E93492891E9}" destId="{3134157D-8576-492C-9D83-F5005A9EA6BF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B387-AE06-4939-9B51-0207ED5AD450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0F7B-B677-4221-A32D-F3D1E89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A9540-5AD5-4348-B80C-F63127ECCFD3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EDA13-24E1-4B67-91B1-925899D8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22813-A675-4C6C-BFA3-2CF8F957284E}" type="slidenum">
              <a:rPr lang="ar-SA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5C774-639F-4FCE-9929-FE945020C731}" type="slidenum">
              <a:rPr lang="ar-SA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When its’ new talons grow back, the eagle starts plucking its’ old-aged feathers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02234-06FE-4B55-AFA7-8DF928B5A54E}" type="slidenum">
              <a:rPr lang="ar-SA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And after five months, the eagle takes its’ famous renewal flight and lives for ….</a:t>
            </a:r>
          </a:p>
          <a:p>
            <a:r>
              <a:rPr lang="en-US" smtClean="0"/>
              <a:t>30 more years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D750B-B61D-46C2-9836-1940A814C413}" type="slidenum">
              <a:rPr lang="ar-SA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E7392-4D88-4304-9BBF-B3FB8CB1F318}" type="slidenum">
              <a:rPr lang="ar-JO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26C02-A4D8-4FD6-A301-4ABFEC5CB288}" type="slidenum">
              <a:rPr lang="ar-JO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6954B-2447-481C-AD2C-8938EAFCAF37}" type="slidenum">
              <a:rPr lang="ar-JO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59C0A-25C0-4304-B070-77090C75F5DB}" type="slidenum">
              <a:rPr lang="ar-JO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5D0DC-401B-4AD2-BC02-CC2A73045E47}" type="slidenum">
              <a:rPr lang="ar-JO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0BE3B-4D82-4D3C-8072-80D7908BBABA}" type="slidenum">
              <a:rPr lang="ar-JO"/>
              <a:pPr>
                <a:defRPr/>
              </a:pPr>
              <a:t>30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DA13-24E1-4B67-91B1-925899D83B5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90FE7-0B3C-4C73-910C-1EEF6C7D10F7}" type="slidenum">
              <a:rPr lang="ar-SA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7F7CD5-27BD-4FA2-B982-A8D25C53BC95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ar-SA" sz="2000" b="1" smtClean="0">
              <a:cs typeface="Simplified Arabic" pitchFamily="2" charset="-7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57B7E-CC45-41BF-B547-8F3DE1AE94B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27BDD-615C-4423-83EC-BD3C6B45AE6D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0A26B4-987A-4925-9C84-7E1D709B254A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43436-1149-43B3-A840-17A6E96C9AD1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88BE70-BA76-4B2E-B9DB-BB7C11C0CB19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8EF61-ED6C-4425-BE3C-7625E4162750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A1DB5-9371-4EAC-8FD9-0902211FB66C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E65C45-5774-430F-ADC5-FEE97506B1C1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ar-SA" sz="2000" b="1" smtClean="0">
                <a:cs typeface="Simplified Arabic" pitchFamily="2" charset="-78"/>
              </a:rPr>
              <a:t> </a:t>
            </a:r>
            <a:endParaRPr lang="en-US" sz="2000" b="1" smtClean="0">
              <a:cs typeface="Simplified Arabic" pitchFamily="2" charset="-78"/>
            </a:endParaRPr>
          </a:p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F80C6-6881-4F09-854F-67F4F5DA92AA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D4444-4A05-40AE-A4DD-B38917F4646D}" type="slidenum">
              <a:rPr lang="ar-SA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56939-AEE1-4D32-A6B0-ABE0EF7C794A}" type="slidenum">
              <a:rPr lang="en-US" smtClean="0">
                <a:latin typeface="Arial" charset="0"/>
                <a:cs typeface="Arial" charset="0"/>
              </a:rPr>
              <a:pPr/>
              <a:t>57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312594-6862-4CCB-935D-CBA2A97B737F}" type="slidenum">
              <a:rPr lang="en-US" smtClean="0">
                <a:latin typeface="Arial" charset="0"/>
                <a:cs typeface="Arial" charset="0"/>
              </a:rPr>
              <a:pPr/>
              <a:t>58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ar-SA" sz="2000" b="1" smtClean="0">
                <a:cs typeface="Simplified Arabic" pitchFamily="2" charset="-78"/>
              </a:rPr>
              <a:t>.</a:t>
            </a:r>
            <a:endParaRPr lang="en-US" sz="2000" b="1" smtClean="0">
              <a:cs typeface="Simplified Arabic" pitchFamily="2" charset="-78"/>
            </a:endParaRPr>
          </a:p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29C9E-3B28-4CB1-A5CB-DF9D14DA81D1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339B6-B58B-40E7-A364-AD853E759946}" type="slidenum">
              <a:rPr lang="en-US" smtClean="0">
                <a:latin typeface="Arial" charset="0"/>
                <a:cs typeface="Arial" charset="0"/>
              </a:rPr>
              <a:pPr/>
              <a:t>61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4C6444-9851-48D2-9FBE-C6DD665D9F4C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477117-860C-460D-987D-853FD6E27EC8}" type="slidenum">
              <a:rPr lang="en-US" smtClean="0">
                <a:latin typeface="Arial" charset="0"/>
                <a:cs typeface="Arial" charset="0"/>
              </a:rPr>
              <a:pPr/>
              <a:t>63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8BD04-55AC-4F98-9FF9-FD3E0CAFAA52}" type="slidenum">
              <a:rPr lang="en-US" smtClean="0">
                <a:latin typeface="Arial" charset="0"/>
                <a:cs typeface="Arial" charset="0"/>
              </a:rPr>
              <a:pPr/>
              <a:t>64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DA85E-9246-4398-81BA-14B48081FE7D}" type="slidenum">
              <a:rPr lang="en-US" smtClean="0">
                <a:latin typeface="Arial" charset="0"/>
                <a:cs typeface="Arial" charset="0"/>
              </a:rPr>
              <a:pPr/>
              <a:t>65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08D47-88E2-423E-AFF4-8C951657EF88}" type="slidenum">
              <a:rPr lang="en-US" smtClean="0">
                <a:latin typeface="Arial" charset="0"/>
                <a:cs typeface="Arial" charset="0"/>
              </a:rPr>
              <a:pPr/>
              <a:t>66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C4A00-782D-4164-B71E-08D2E7918E68}" type="slidenum">
              <a:rPr lang="en-US" smtClean="0">
                <a:latin typeface="Arial" charset="0"/>
                <a:cs typeface="Arial" charset="0"/>
              </a:rPr>
              <a:pPr/>
              <a:t>67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77DB4-3488-4E64-8ED0-8617F860113B}" type="slidenum">
              <a:rPr lang="ar-SA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smtClean="0">
              <a:cs typeface="Simplified Arabic" pitchFamily="2" charset="-7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695B4-8EE8-449F-9033-FF48DE6FEDB9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ACCF6-CA39-4202-9965-EEBDD20CAEAA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741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endParaRPr lang="en-US" sz="2000" b="1" dirty="0" smtClean="0">
              <a:cs typeface="Simplified Arabic" pitchFamily="2" charset="-7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0A26B4-987A-4925-9C84-7E1D709B254A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821784-1CA7-4B42-82E1-C0175937E0D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150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47892-DEB3-47C0-B673-8DE5A9132E5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253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CA3FD-DC42-49A3-AEFF-60D54B27972D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DA23A8-B3DB-4255-AB1B-56E5DFEF0332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4580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5E9A19-2E3C-41FC-A561-AEA91765EB3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765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2CF931-972F-4871-8768-F9C07BC8CEA3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867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EFC10C-C1EB-4FEF-B8F0-E7B0BE0B4F46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9700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4054C-F8D6-446E-B548-1AA9D3AEAE75}" type="slidenum">
              <a:rPr lang="ar-SA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D5FD68-870A-4308-A5B4-EFF0E3054964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30724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F2F684-7022-4FB2-8C76-210335594E06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3174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27BAB-3AA1-4B5B-AE32-2F14171D85DD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3277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8A3225-AC52-4C3D-9C99-DA5D2AEB5846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3379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2AA5B8-37F1-4DBD-8B97-E1489C77B6C3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34820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EC7388-3B0D-42DA-BD67-E52F22688E2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35844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56E1F-1DBC-4A84-9BB1-E912229192CB}" type="slidenum">
              <a:rPr lang="ar-SA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11D08-E619-447F-8A86-5657696B7F25}" type="slidenum">
              <a:rPr lang="ar-SA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0557-3428-4E39-8015-8CA3A87AF415}" type="slidenum">
              <a:rPr lang="ar-SA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561F3-E114-4A75-98AF-856AFDA1C79F}" type="slidenum">
              <a:rPr lang="ar-SA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8" indent="0" algn="ctr">
              <a:buNone/>
              <a:defRPr/>
            </a:lvl2pPr>
            <a:lvl3pPr marL="914174" indent="0" algn="ctr">
              <a:buNone/>
              <a:defRPr/>
            </a:lvl3pPr>
            <a:lvl4pPr marL="1371261" indent="0" algn="ctr">
              <a:buNone/>
              <a:defRPr/>
            </a:lvl4pPr>
            <a:lvl5pPr marL="1828348" indent="0" algn="ctr">
              <a:buNone/>
              <a:defRPr/>
            </a:lvl5pPr>
            <a:lvl6pPr marL="2285434" indent="0" algn="ctr">
              <a:buNone/>
              <a:defRPr/>
            </a:lvl6pPr>
            <a:lvl7pPr marL="2742522" indent="0" algn="ctr">
              <a:buNone/>
              <a:defRPr/>
            </a:lvl7pPr>
            <a:lvl8pPr marL="3199609" indent="0" algn="ctr">
              <a:buNone/>
              <a:defRPr/>
            </a:lvl8pPr>
            <a:lvl9pPr marL="36566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629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EDB7-666C-441A-8C89-8489291BF5D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2A56-8935-49D4-A2C7-0B1977D7DF6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041A1-B33B-44DA-8996-7415EB26610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9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439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2214DE-E66E-4A42-B34C-0C4673922B9C}" type="datetime1">
              <a:rPr lang="ar-SA"/>
              <a:pPr/>
              <a:t>10/10/1430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12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A22313-1F61-4364-B714-F23A600C5DE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C179-1323-4B51-AF6D-EFFE56CD2E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EEEC6-82E7-4DFC-988C-7FC973CF8B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ABDF-3AF0-4790-A6FA-0D97339F8C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CB1E8-2F5D-4953-AF98-26A25A26D68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BA33E-7A33-47F5-A10E-1A704E00EDD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4261D-BD39-44E0-9127-38F3A478A25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9DDAD-AC59-4FCC-A30E-C8F9745611C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316D-327B-4427-B3C0-95E297A6452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857AA-9D7D-4D2F-A7EE-E160FE90839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ea typeface="ＭＳ Ｐゴシック" pitchFamily="5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ea typeface="ＭＳ Ｐゴシック" pitchFamily="5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/>
            </a:lvl1pPr>
          </a:lstStyle>
          <a:p>
            <a:fld id="{E1AA31FD-4802-42A5-A49D-0042A943F5AD}" type="slidenum">
              <a:rPr lang="ar-SA"/>
              <a:pPr/>
              <a:t>‹#›</a:t>
            </a:fld>
            <a:endParaRPr lang="en-US"/>
          </a:p>
        </p:txBody>
      </p:sp>
      <p:pic>
        <p:nvPicPr>
          <p:cNvPr id="12" name="Picture 11" descr="Master Opacity Change copy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19780"/>
            <a:ext cx="9144000" cy="6814479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0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2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3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814" indent="-342814" algn="l" rtl="0" fontAlgn="base">
        <a:spcBef>
          <a:spcPct val="20000"/>
        </a:spcBef>
        <a:spcAft>
          <a:spcPct val="0"/>
        </a:spcAft>
        <a:buBlip>
          <a:blip r:embed="rId1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18" indent="-228543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04" indent="-228543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92" indent="-22854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78" indent="-22854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65" indent="-22854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152" indent="-22854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239" indent="-22854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D1BH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/m123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/m133.pptx" TargetMode="External"/><Relationship Id="rId4" Type="http://schemas.openxmlformats.org/officeDocument/2006/relationships/slide" Target="slide8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22"/>
            <a:ext cx="7572428" cy="30777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sz="44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/>
            <a:endParaRPr lang="ar-SA" sz="44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44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اليوم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التدريبي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</a:t>
            </a:r>
            <a:endParaRPr lang="ar-SA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3" y="5500711"/>
            <a:ext cx="7500990" cy="4616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guia montan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2" y="533400"/>
            <a:ext cx="5867400" cy="4191000"/>
          </a:xfrm>
          <a:prstGeom prst="round2SameRect">
            <a:avLst/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4892863"/>
            <a:ext cx="8991600" cy="64630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تتطلب العملية أن يقوم الصقر بالتحليق الى قمة الجبل حيث عشه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</a:t>
            </a:r>
            <a:r>
              <a:rPr lang="ar-SA" sz="5400" b="1" dirty="0" smtClean="0"/>
              <a:t>عايير</a:t>
            </a:r>
            <a:r>
              <a:rPr lang="ar-JO" sz="5400" b="1" dirty="0" smtClean="0"/>
              <a:t>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53232" y="1544290"/>
            <a:ext cx="4172724" cy="1180800"/>
            <a:chOff x="43" y="2206"/>
            <a:chExt cx="4172724" cy="1180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43" y="2206"/>
              <a:ext cx="4172724" cy="11808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3" y="2206"/>
              <a:ext cx="4172724" cy="1180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5400" b="1" kern="1200" dirty="0" smtClean="0"/>
                <a:t>الارتباطات</a:t>
              </a:r>
              <a:endParaRPr lang="en-US" sz="5400" kern="1200" dirty="0"/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53232" y="2725090"/>
            <a:ext cx="4172724" cy="3418554"/>
            <a:chOff x="43" y="1183006"/>
            <a:chExt cx="4172724" cy="3418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 13"/>
            <p:cNvSpPr/>
            <p:nvPr/>
          </p:nvSpPr>
          <p:spPr>
            <a:xfrm>
              <a:off x="43" y="1183006"/>
              <a:ext cx="4172724" cy="3418554"/>
            </a:xfrm>
            <a:prstGeom prst="rect">
              <a:avLst/>
            </a:prstGeom>
            <a:solidFill>
              <a:srgbClr val="D6EE9A">
                <a:alpha val="90000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" y="1183006"/>
              <a:ext cx="4172724" cy="34185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إدراك الارتباطات بين الأفكار الرياضية واستعمالها.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فهم كيفية ترابط الأفكار الرياضية، وإضافتها إلى بعضها بعضًا لإنتاج كُلٍّ متماسك.</a:t>
              </a:r>
              <a:endParaRPr 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إدراك الرياضيات في سياقاتها الخارجية، أي خارج مجال الرياضيات، وتطبيق ذلك.</a:t>
              </a:r>
              <a:endParaRPr 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4718048" y="1544290"/>
            <a:ext cx="4172724" cy="1180800"/>
            <a:chOff x="4464859" y="2206"/>
            <a:chExt cx="4172724" cy="1180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4464859" y="2206"/>
              <a:ext cx="4172724" cy="11808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464859" y="2206"/>
              <a:ext cx="4172724" cy="1180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5400" b="1" kern="1200" dirty="0" smtClean="0"/>
                <a:t>الاتصال</a:t>
              </a:r>
              <a:endParaRPr lang="en-US" sz="5400" kern="1200" dirty="0"/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718048" y="2725090"/>
            <a:ext cx="4172724" cy="3418554"/>
            <a:chOff x="4464859" y="1183006"/>
            <a:chExt cx="4172724" cy="34185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4464859" y="1183006"/>
              <a:ext cx="4172724" cy="3418554"/>
            </a:xfrm>
            <a:prstGeom prst="rect">
              <a:avLst/>
            </a:prstGeom>
            <a:solidFill>
              <a:srgbClr val="D6EE9A">
                <a:alpha val="89804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464859" y="1183006"/>
              <a:ext cx="4172724" cy="34185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تنظيم تفكيرهم الرياضي وتثبيته من خلال الاتصال مع الآخرين.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نقل تفكيرهم الرياضي على نحو واضح ومتماسك إلى الزملاء والمعلمين والآخرين.</a:t>
              </a:r>
              <a:endParaRPr 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تحليل وتقويم التفكير الرياضي واستراتيجياته لدى الآخرين.</a:t>
              </a:r>
              <a:endParaRPr 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استعمال لغة الرياضيات للتعبير بدقة عن الأفكار الرياضية.</a:t>
              </a:r>
              <a:endParaRPr 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</a:t>
            </a:r>
            <a:r>
              <a:rPr lang="ar-SA" sz="5400" b="1" dirty="0" smtClean="0"/>
              <a:t>عايير</a:t>
            </a:r>
            <a:r>
              <a:rPr lang="ar-JO" sz="5400" b="1" dirty="0" smtClean="0"/>
              <a:t>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4227689" y="6072230"/>
            <a:ext cx="630063" cy="642918"/>
          </a:xfrm>
          <a:prstGeom prst="actionButtonHome">
            <a:avLst/>
          </a:prstGeom>
          <a:solidFill>
            <a:srgbClr val="008A3E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3232" y="1515055"/>
            <a:ext cx="4172724" cy="1180800"/>
            <a:chOff x="43" y="23308"/>
            <a:chExt cx="4172724" cy="1180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43" y="23308"/>
              <a:ext cx="4172724" cy="11808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3" y="23308"/>
              <a:ext cx="4172724" cy="1180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6000" b="1" kern="1200" dirty="0" smtClean="0"/>
                <a:t>التمثيل</a:t>
              </a:r>
              <a:endParaRPr lang="en-US" sz="6000" kern="1200" dirty="0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53232" y="2695856"/>
            <a:ext cx="4172724" cy="3376350"/>
            <a:chOff x="43" y="1204109"/>
            <a:chExt cx="4172724" cy="33763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43" y="1204109"/>
              <a:ext cx="4172724" cy="3376350"/>
            </a:xfrm>
            <a:prstGeom prst="rect">
              <a:avLst/>
            </a:prstGeom>
            <a:solidFill>
              <a:srgbClr val="D6EE9A">
                <a:alpha val="90000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3" y="1204109"/>
              <a:ext cx="4172724" cy="3376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إنشاء واستعمال تمثيلات لتنظيم الأفكار الرياضية وتسجيلها والتواصل بها.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اختيار التمثيلات الرياضية المناسبة لحل المشكلات وتطبيقها، والتحول من إحداها إلى الأخرى.</a:t>
              </a:r>
              <a:endParaRPr lang="en-US" sz="36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استعمال التمثيلات لنمذجة وتفسير الظواهر المادية والاجتماعية والرياضية.</a:t>
              </a:r>
              <a:endParaRPr lang="en-US" sz="36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4718048" y="1515055"/>
            <a:ext cx="4172724" cy="1180800"/>
            <a:chOff x="4464859" y="23308"/>
            <a:chExt cx="4172724" cy="1180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4464859" y="23308"/>
              <a:ext cx="4172724" cy="11808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464859" y="23308"/>
              <a:ext cx="4172724" cy="1180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6000" b="1" kern="1200" dirty="0" smtClean="0"/>
                <a:t>القياس</a:t>
              </a:r>
              <a:endParaRPr lang="en-US" sz="6000" kern="1200" dirty="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718048" y="2695856"/>
            <a:ext cx="4172724" cy="3376350"/>
            <a:chOff x="4464859" y="1204109"/>
            <a:chExt cx="4172724" cy="33763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4464859" y="1204109"/>
              <a:ext cx="4172724" cy="3376350"/>
            </a:xfrm>
            <a:prstGeom prst="rect">
              <a:avLst/>
            </a:prstGeom>
            <a:solidFill>
              <a:srgbClr val="D6EE9A">
                <a:alpha val="89804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464859" y="1204109"/>
              <a:ext cx="4172724" cy="3376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فهم الخواص القابلة للقياس في الأشياء، ووحدات القياس وأنظمته وعملياته.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تطبيق الأساليب والأدوات والقوانين المناسبة لتقرير القياس الذي يحتاجون إليه.</a:t>
              </a:r>
              <a:endParaRPr lang="en-US" sz="3600" b="1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22"/>
            <a:ext cx="7572428" cy="16106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/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اليوم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التدريبي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أول</a:t>
            </a: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2" y="3214690"/>
            <a:ext cx="7500990" cy="22672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مراحل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النمو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المعرفي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5500706"/>
            <a:ext cx="750099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34AA-DDCE-40F9-B090-9419278624B9}" type="slidenum">
              <a:rPr lang="ar-SA"/>
              <a:pPr/>
              <a:t>103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472" y="1714492"/>
            <a:ext cx="8072494" cy="42904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من أشهر الدراسات في هذا المجال ما قام به العالم جان بياجيه حيث قسم النمو المعرفي إلى أربعة مراحل</a:t>
            </a:r>
            <a:endParaRPr lang="ar-SA" sz="4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ar-JO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90600" lvl="1" indent="-533400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المرحلة الحس حركية ( من الولادة – سنتين )</a:t>
            </a:r>
            <a:endParaRPr lang="ar-SA" sz="4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90600" lvl="1" indent="-533400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مرحلة ما قبل العمليات </a:t>
            </a:r>
            <a:r>
              <a:rPr lang="ar-SA" sz="44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 2 – 7 ) سنوات</a:t>
            </a:r>
            <a:endParaRPr lang="ar-SA" sz="4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90600" lvl="1" indent="-533400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مرحلة العمليات الحسية ( 7 - 12 ) سنة</a:t>
            </a:r>
            <a:endParaRPr lang="ar-SA" sz="4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990600" lvl="1" indent="-533400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مرحلة العمليات العقلية المجردة ( 12</a:t>
            </a:r>
            <a:r>
              <a:rPr lang="ar-SA" sz="4400" b="1" dirty="0" smtClean="0">
                <a:solidFill>
                  <a:srgbClr val="002060"/>
                </a:solidFill>
                <a:latin typeface="Calibri" pitchFamily="34" charset="0"/>
              </a:rPr>
              <a:t> سنة</a:t>
            </a: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 – فأكثر )</a:t>
            </a:r>
            <a:endParaRPr lang="en-US" sz="4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500046"/>
            <a:ext cx="685804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مراحل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النمو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المعرفي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لدى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الطلبة</a:t>
            </a:r>
            <a:r>
              <a:rPr lang="ar-JO" sz="5400" dirty="0" smtClean="0">
                <a:solidFill>
                  <a:schemeClr val="tx2"/>
                </a:solidFill>
              </a:rPr>
              <a:t> </a:t>
            </a:r>
            <a:endParaRPr lang="en-US" sz="54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A6D23-AAC7-45F1-A601-D7899148552E}" type="slidenum">
              <a:rPr lang="ar-SA"/>
              <a:pPr/>
              <a:t>104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b="1"/>
              <a:t>المرحلة الأولى</a:t>
            </a:r>
            <a:endParaRPr lang="en-US" b="1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905004"/>
            <a:ext cx="7772400" cy="3540125"/>
          </a:xfrm>
        </p:spPr>
        <p:txBody>
          <a:bodyPr/>
          <a:lstStyle/>
          <a:p>
            <a:pPr algn="r" rtl="1">
              <a:buNone/>
            </a:pPr>
            <a:r>
              <a:rPr lang="ar-JO" sz="3600" b="1" dirty="0">
                <a:solidFill>
                  <a:schemeClr val="tx2"/>
                </a:solidFill>
              </a:rPr>
              <a:t>المرحلة الحس حركية ( من الولادة – سنتين ) </a:t>
            </a:r>
            <a:endParaRPr lang="en-US" sz="3600" b="1" dirty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pPr algn="just" rtl="1">
              <a:buNone/>
            </a:pPr>
            <a:r>
              <a:rPr lang="ar-JO" dirty="0" smtClean="0"/>
              <a:t>  هي </a:t>
            </a:r>
            <a:r>
              <a:rPr lang="ar-SA" dirty="0" smtClean="0"/>
              <a:t>أ</a:t>
            </a:r>
            <a:r>
              <a:rPr lang="ar-JO" dirty="0" smtClean="0"/>
              <a:t>هم </a:t>
            </a:r>
            <a:r>
              <a:rPr lang="ar-JO" dirty="0"/>
              <a:t>المراحل في حياة الفرد لما لها من دور بارز في المراحل اللاحقة حيث تبدأ بممارسة المنعكسات التي ولدت معه وتتطور لملاحظة </a:t>
            </a:r>
            <a:r>
              <a:rPr lang="ar-JO" dirty="0" smtClean="0"/>
              <a:t>أو </a:t>
            </a:r>
            <a:r>
              <a:rPr lang="ar-JO" dirty="0"/>
              <a:t>الاستجابة للأشياء التي </a:t>
            </a:r>
            <a:r>
              <a:rPr lang="ar-JO" dirty="0" smtClean="0"/>
              <a:t>أمامه.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78B5-023A-4690-8D76-ACE508974984}" type="slidenum">
              <a:rPr lang="ar-SA"/>
              <a:pPr/>
              <a:t>105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b="1"/>
              <a:t>المرحلة الثانية</a:t>
            </a:r>
            <a:endParaRPr lang="en-US" b="1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JO" sz="4000" b="1" dirty="0">
                <a:solidFill>
                  <a:schemeClr val="tx2"/>
                </a:solidFill>
              </a:rPr>
              <a:t>مرحلة ما قبل العمليات </a:t>
            </a:r>
            <a:r>
              <a:rPr lang="ar-JO" sz="4000" b="1" dirty="0" smtClean="0">
                <a:solidFill>
                  <a:schemeClr val="tx2"/>
                </a:solidFill>
              </a:rPr>
              <a:t>(2 </a:t>
            </a:r>
            <a:r>
              <a:rPr lang="ar-JO" sz="4000" b="1" dirty="0">
                <a:solidFill>
                  <a:schemeClr val="tx2"/>
                </a:solidFill>
              </a:rPr>
              <a:t>– </a:t>
            </a:r>
            <a:r>
              <a:rPr lang="ar-JO" sz="4000" b="1" dirty="0" smtClean="0">
                <a:solidFill>
                  <a:schemeClr val="tx2"/>
                </a:solidFill>
              </a:rPr>
              <a:t>7) </a:t>
            </a:r>
            <a:r>
              <a:rPr lang="ar-JO" sz="4000" b="1" dirty="0">
                <a:solidFill>
                  <a:schemeClr val="tx2"/>
                </a:solidFill>
              </a:rPr>
              <a:t>سنوات</a:t>
            </a:r>
            <a:r>
              <a:rPr lang="ar-JO" dirty="0"/>
              <a:t> </a:t>
            </a: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r>
              <a:rPr lang="ar-JO" dirty="0"/>
              <a:t> يبدأ باستخدام اللغة والقدرة على عمليات التصنيف البسيط ويبدأ بتذكر المعلومات وإدراك الأشكال والألوان </a:t>
            </a:r>
          </a:p>
          <a:p>
            <a:pPr algn="r" rtl="1">
              <a:buNone/>
            </a:pP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67A-CF6B-4F22-8ED0-D7945F39FEAE}" type="slidenum">
              <a:rPr lang="ar-SA"/>
              <a:pPr/>
              <a:t>106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b="1"/>
              <a:t>المرحلة الثالثة</a:t>
            </a:r>
            <a:endParaRPr lang="en-US" b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ar-JO" sz="4000" b="1" dirty="0">
                <a:solidFill>
                  <a:schemeClr val="tx2"/>
                </a:solidFill>
              </a:rPr>
              <a:t>مرحلة العمليات الحسية ( 7 - 12 ) سنة</a:t>
            </a:r>
          </a:p>
          <a:p>
            <a:pPr algn="just" rtl="1">
              <a:buNone/>
            </a:pPr>
            <a:endParaRPr lang="ar-JO" sz="4000" b="1" dirty="0">
              <a:solidFill>
                <a:schemeClr val="tx2"/>
              </a:solidFill>
            </a:endParaRPr>
          </a:p>
          <a:p>
            <a:pPr algn="just" rtl="1">
              <a:buNone/>
            </a:pPr>
            <a:r>
              <a:rPr lang="ar-JO" dirty="0" smtClean="0"/>
              <a:t>يبدأ التفكير </a:t>
            </a:r>
            <a:r>
              <a:rPr lang="ar-JO" dirty="0"/>
              <a:t>المنطقي الحسي ويتعامل مع الأشياء المحسوسة ويفسر بناءا عليها ويستطيع أن يصنف حسب اللون </a:t>
            </a:r>
            <a:r>
              <a:rPr lang="ar-JO" dirty="0" smtClean="0"/>
              <a:t>أو </a:t>
            </a:r>
            <a:r>
              <a:rPr lang="ar-JO" dirty="0"/>
              <a:t>الحجم </a:t>
            </a:r>
            <a:r>
              <a:rPr lang="ar-JO" dirty="0" smtClean="0"/>
              <a:t>أو </a:t>
            </a:r>
            <a:r>
              <a:rPr lang="ar-JO" dirty="0"/>
              <a:t>الطول ويركز على </a:t>
            </a:r>
            <a:r>
              <a:rPr lang="ar-JO" dirty="0" smtClean="0"/>
              <a:t>الحفظ.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D1F4-6FDA-4E33-AE93-1E6BFBA6AE45}" type="slidenum">
              <a:rPr lang="ar-SA"/>
              <a:pPr/>
              <a:t>107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b="1"/>
              <a:t>المرحلة الرابعة</a:t>
            </a:r>
            <a:endParaRPr lang="en-US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ar-JO" sz="3600" b="1" dirty="0">
                <a:solidFill>
                  <a:schemeClr val="tx2"/>
                </a:solidFill>
              </a:rPr>
              <a:t>مرحلة العمليات العقلية المجردة ( 12 – فأكثر )</a:t>
            </a:r>
          </a:p>
          <a:p>
            <a:pPr algn="just" rtl="1">
              <a:buNone/>
            </a:pPr>
            <a:endParaRPr lang="ar-JO" sz="3600" b="1" dirty="0">
              <a:solidFill>
                <a:schemeClr val="tx2"/>
              </a:solidFill>
            </a:endParaRPr>
          </a:p>
          <a:p>
            <a:pPr algn="just" rtl="1">
              <a:buNone/>
            </a:pPr>
            <a:r>
              <a:rPr lang="ar-JO" sz="2800" dirty="0"/>
              <a:t> </a:t>
            </a:r>
            <a:r>
              <a:rPr lang="ar-JO" sz="2800" dirty="0" smtClean="0"/>
              <a:t>   تبدأ </a:t>
            </a:r>
            <a:r>
              <a:rPr lang="ar-JO" sz="2800" dirty="0"/>
              <a:t>هذه المرحلة ما بين 12 – 15 سنة ولكنها تستمر الى نهاية العمر وتظهر فيها قدرة الفرد على التفكير العلمي واستخدام الافكار والمثل ويحلل بناءا على فرضيات مجردة ويعالج الحلول الممكنة </a:t>
            </a:r>
            <a:r>
              <a:rPr lang="ar-JO" sz="2800" dirty="0" smtClean="0"/>
              <a:t>بناءً </a:t>
            </a:r>
            <a:r>
              <a:rPr lang="ar-JO" sz="2800" dirty="0"/>
              <a:t>على ترابط منطقي أكثر من التفسير بناءا على مشاهدات أو خبرات محسوسة ويتبنى مجموعة من </a:t>
            </a:r>
            <a:r>
              <a:rPr lang="ar-JO" sz="2800" dirty="0" smtClean="0"/>
              <a:t>القيم. </a:t>
            </a:r>
            <a:endParaRPr lang="en-US" sz="2800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3857622" y="6000768"/>
            <a:ext cx="571504" cy="571504"/>
          </a:xfrm>
          <a:prstGeom prst="actionButtonHome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guia na pe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2" y="1981200"/>
            <a:ext cx="5257800" cy="3733800"/>
          </a:xfrm>
          <a:prstGeom prst="snip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2002" y="457206"/>
            <a:ext cx="6705600" cy="83097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يقوم الصقر بضرب منقاره على صخرة بشدة </a:t>
            </a:r>
          </a:p>
          <a:p>
            <a:pPr algn="ctr" rtl="1"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حتى تنكسر مقدمته المعقوفة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guia na pe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2" y="381000"/>
            <a:ext cx="5486400" cy="3581400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4495807"/>
            <a:ext cx="8991600" cy="76531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rgbClr val="C00000"/>
                </a:solidFill>
              </a:rPr>
              <a:t>عند الانتهاء من كسر مقدمة المنقار، ينتظر الصقر حتى ينمو المنقار من جديد. ثم يقوم بعد ذلك بكسر مخالبه أيضاً.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eagl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2" y="762000"/>
            <a:ext cx="5334000" cy="4000500"/>
          </a:xfrm>
          <a:prstGeom prst="snip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892855"/>
            <a:ext cx="8991600" cy="107719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rgbClr val="C00000"/>
                </a:solidFill>
              </a:rPr>
              <a:t>وبعد أن تنمو مخالب الصقر، يبدأ في نتف ريشه القديم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aguia voa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2" y="1905002"/>
            <a:ext cx="5486400" cy="39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52400" y="1752600"/>
            <a:ext cx="2819400" cy="990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Arial" charset="0"/>
              </a:rPr>
              <a:t>30 سنة أخرى</a:t>
            </a:r>
            <a:endParaRPr lang="en-US" sz="4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3" y="24734"/>
            <a:ext cx="6781800" cy="120030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بعد خمسة أشهر يطير الصقر في رحلته الجديدة وكأنه ولد من جديد ... ويعيش..</a:t>
            </a:r>
            <a:endParaRPr lang="pt-BR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7158" y="2000245"/>
            <a:ext cx="8382000" cy="12003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 anchor="ctr" anchorCtr="0">
            <a:spAutoFit/>
          </a:bodyPr>
          <a:lstStyle/>
          <a:p>
            <a:pPr algn="ctr" rtl="1">
              <a:defRPr/>
            </a:pPr>
            <a:r>
              <a:rPr lang="ar-SA" sz="3600" b="1" dirty="0">
                <a:solidFill>
                  <a:schemeClr val="bg1"/>
                </a:solidFill>
                <a:cs typeface="+mj-cs"/>
              </a:rPr>
              <a:t>في كثير من الأحيان </a:t>
            </a: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نحتاج </a:t>
            </a:r>
            <a:r>
              <a:rPr lang="ar-SA" sz="3600" b="1" dirty="0">
                <a:solidFill>
                  <a:schemeClr val="bg1"/>
                </a:solidFill>
                <a:cs typeface="+mj-cs"/>
              </a:rPr>
              <a:t>الى الخضوع للتغيير </a:t>
            </a:r>
            <a:endParaRPr lang="en-US" sz="36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+mj-cs"/>
              </a:rPr>
              <a:t>                               </a:t>
            </a: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إذا </a:t>
            </a:r>
            <a:r>
              <a:rPr lang="ar-SA" sz="3600" b="1" dirty="0">
                <a:solidFill>
                  <a:schemeClr val="bg1"/>
                </a:solidFill>
                <a:cs typeface="+mj-cs"/>
              </a:rPr>
              <a:t>كنا نريد التكيف مع </a:t>
            </a: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واقعنا</a:t>
            </a:r>
            <a:r>
              <a:rPr lang="en-US" sz="3600" b="1" dirty="0" smtClean="0">
                <a:solidFill>
                  <a:schemeClr val="bg1"/>
                </a:solidFill>
                <a:cs typeface="+mj-cs"/>
              </a:rPr>
              <a:t>                           </a:t>
            </a:r>
            <a:endParaRPr lang="ar-SA" sz="36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endParaRPr lang="pt-BR" sz="3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04852" y="3526701"/>
            <a:ext cx="7924800" cy="830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 anchor="ctr" anchorCtr="0">
            <a:spAutoFit/>
          </a:bodyPr>
          <a:lstStyle/>
          <a:p>
            <a:pPr algn="ctr" rtl="1">
              <a:defRPr/>
            </a:pPr>
            <a:r>
              <a:rPr lang="ar-JO" sz="3600" b="1" dirty="0" smtClean="0">
                <a:solidFill>
                  <a:schemeClr val="bg1"/>
                </a:solidFill>
                <a:cs typeface="+mj-cs"/>
              </a:rPr>
              <a:t>إ</a:t>
            </a: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علم </a:t>
            </a:r>
            <a:r>
              <a:rPr lang="ar-SA" sz="3600" b="1" dirty="0">
                <a:solidFill>
                  <a:schemeClr val="bg1"/>
                </a:solidFill>
                <a:cs typeface="+mj-cs"/>
              </a:rPr>
              <a:t>أن عملية التغيير قد تضطرنا الى أن نتخلص من ذكرياتنا القديمة </a:t>
            </a:r>
            <a:endParaRPr lang="ar-SA" sz="36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04876" y="4643451"/>
            <a:ext cx="7096148" cy="10874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 anchor="ctr" anchorCtr="0">
            <a:spAutoFit/>
          </a:bodyPr>
          <a:lstStyle/>
          <a:p>
            <a:pPr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إن تحررنا من أعباء الماضي هو وحده الكفيل بالاستفادة من </a:t>
            </a:r>
            <a:endParaRPr lang="ar-JO" sz="36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حاضرنا والتخطيط لمستقبلنا</a:t>
            </a:r>
          </a:p>
          <a:p>
            <a:pPr algn="ctr" rtl="1">
              <a:defRPr/>
            </a:pPr>
            <a:endParaRPr lang="ar-SA" sz="14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endParaRPr lang="en-US" sz="800" b="1" dirty="0" smtClean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2" y="381000"/>
            <a:ext cx="5105400" cy="144652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 anchor="ctr" anchorCtr="0">
            <a:spAutoFit/>
          </a:bodyPr>
          <a:lstStyle/>
          <a:p>
            <a:pPr algn="ctr" rtl="1">
              <a:defRPr/>
            </a:pPr>
            <a:endParaRPr lang="en-US" sz="44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r>
              <a:rPr lang="ar-SA" sz="4400" b="1" dirty="0" smtClean="0">
                <a:solidFill>
                  <a:schemeClr val="bg1"/>
                </a:solidFill>
                <a:cs typeface="+mj-cs"/>
              </a:rPr>
              <a:t>لماذا تحتاج للتغيير؟</a:t>
            </a:r>
            <a:endParaRPr lang="pt-BR" sz="4400" b="1" dirty="0" smtClean="0">
              <a:solidFill>
                <a:schemeClr val="bg1"/>
              </a:solidFill>
              <a:cs typeface="+mj-cs"/>
            </a:endParaRPr>
          </a:p>
          <a:p>
            <a:pPr algn="ctr" rtl="1">
              <a:defRPr/>
            </a:pPr>
            <a:endParaRPr lang="en-US" sz="44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28"/>
            <a:ext cx="7572428" cy="243141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/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اليوم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التدريبي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</a:t>
            </a:r>
            <a:endParaRPr lang="ar-SA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الجلسة</a:t>
            </a:r>
            <a:r>
              <a:rPr lang="ar-SA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الأولى</a:t>
            </a:r>
            <a:endParaRPr lang="ar-JO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4" y="3214695"/>
            <a:ext cx="7500990" cy="226726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فلسفة</a:t>
            </a:r>
            <a:r>
              <a:rPr lang="ar-SA" sz="8800" b="1" baseline="0" dirty="0" smtClean="0">
                <a:solidFill>
                  <a:srgbClr val="0000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laybill" pitchFamily="82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السلسلة</a:t>
            </a:r>
            <a:r>
              <a:rPr lang="en-US" sz="8800" b="1" dirty="0" smtClean="0">
                <a:solidFill>
                  <a:srgbClr val="0000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ومرتكزاتها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3" y="5500711"/>
            <a:ext cx="7500990" cy="4616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990602"/>
            <a:ext cx="7086600" cy="1143000"/>
          </a:xfrm>
        </p:spPr>
        <p:txBody>
          <a:bodyPr/>
          <a:lstStyle/>
          <a:p>
            <a:pPr algn="ctr"/>
            <a:r>
              <a:rPr lang="ar-SA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</a:t>
            </a:r>
            <a:r>
              <a:rPr lang="ar-SA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</a:t>
            </a:r>
            <a:r>
              <a:rPr lang="ar-SA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الجلسة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24800" cy="3810000"/>
          </a:xfrm>
        </p:spPr>
        <p:txBody>
          <a:bodyPr/>
          <a:lstStyle/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JO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تعرّف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أهداف البرنامج التدريبي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تعرّف الفلسفة والمرتكزات التي بنيت عليها سلسلة مناهج الرياضيات المطوّرة</a:t>
            </a:r>
            <a:endParaRPr lang="ar-JO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  <a:p>
            <a:pPr algn="r" rtl="1">
              <a:lnSpc>
                <a:spcPct val="130000"/>
              </a:lnSpc>
              <a:buNone/>
            </a:pPr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785928"/>
            <a:ext cx="8358246" cy="4286250"/>
          </a:xfrm>
          <a:noFill/>
        </p:spPr>
        <p:txBody>
          <a:bodyPr anchor="ctr"/>
          <a:lstStyle/>
          <a:p>
            <a:pPr rtl="1">
              <a:lnSpc>
                <a:spcPct val="150000"/>
              </a:lnSpc>
              <a:spcBef>
                <a:spcPct val="50000"/>
              </a:spcBef>
            </a:pPr>
            <a:r>
              <a:rPr kumimoji="1"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تهيئة معلمي الرياضيات للتمكّن من تنفيذ مناهج الرياضيات المطوّرة</a:t>
            </a:r>
            <a:endParaRPr kumimoji="1"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85720" y="500042"/>
            <a:ext cx="7215238" cy="9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pPr algn="r" rtl="1" eaLnBrk="0" hangingPunct="0"/>
            <a:r>
              <a:rPr lang="ar-SA" sz="8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الهدف</a:t>
            </a:r>
            <a:r>
              <a:rPr lang="ar-SA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8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العام للبرنامج التدريبي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357168"/>
            <a:ext cx="7086600" cy="1143000"/>
          </a:xfrm>
        </p:spPr>
        <p:txBody>
          <a:bodyPr/>
          <a:lstStyle/>
          <a:p>
            <a:pPr lvl="0"/>
            <a:r>
              <a:rPr lang="ar-S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 البرنامج التدريبي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0" y="1500174"/>
            <a:ext cx="9072626" cy="4786346"/>
          </a:xfrm>
        </p:spPr>
        <p:txBody>
          <a:bodyPr/>
          <a:lstStyle/>
          <a:p>
            <a:pPr algn="r" rtl="1">
              <a:lnSpc>
                <a:spcPct val="130000"/>
              </a:lnSpc>
              <a:buNone/>
            </a:pP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  1-  </a:t>
            </a:r>
            <a:r>
              <a:rPr lang="ar-JO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تعرّف</a:t>
            </a: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 الأسس النظرية والمعايير التي بنيت عليها السلسلة.</a:t>
            </a:r>
            <a:b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</a:b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2- </a:t>
            </a:r>
            <a:r>
              <a:rPr lang="ar-JO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تعرّف </a:t>
            </a: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استراتيجيات التدريس المستخدمة في السلسلة.</a:t>
            </a:r>
          </a:p>
          <a:p>
            <a:pPr algn="r" rtl="1">
              <a:lnSpc>
                <a:spcPct val="130000"/>
              </a:lnSpc>
              <a:buNone/>
            </a:pP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3- </a:t>
            </a:r>
            <a:r>
              <a:rPr lang="ar-JO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تعرّف </a:t>
            </a: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خطوات واستراتيجيات حل المسألة الرياضية.</a:t>
            </a:r>
            <a:b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 تنمية مهارات التواصل الرياضي. </a:t>
            </a: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/>
            </a:r>
            <a:b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</a:b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5- </a:t>
            </a:r>
            <a:r>
              <a:rPr lang="ar-JO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تعرّف </a:t>
            </a: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أساليب التقويم المتبعة في السلسلة.</a:t>
            </a:r>
            <a:b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</a:br>
            <a:r>
              <a:rPr lang="ar-S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6- توظيف التكنولوجيا في التدريس.</a:t>
            </a:r>
            <a:endParaRPr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Picture 5" descr="C:\Documents and Settings\Administrator\My Documents\My Pictures\All pictures from quicknowledge\tar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08" y="4653594"/>
            <a:ext cx="1838308" cy="1561488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61" y="7"/>
            <a:ext cx="5429288" cy="373946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كسر</a:t>
            </a:r>
            <a:r>
              <a:rPr lang="ar-SA" sz="6600" b="1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الجليد</a:t>
            </a:r>
          </a:p>
          <a:p>
            <a:pPr algn="ctr" rtl="1">
              <a:lnSpc>
                <a:spcPct val="150000"/>
              </a:lnSpc>
            </a:pPr>
            <a:r>
              <a:rPr lang="ar-SA" sz="13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تعارف</a:t>
            </a:r>
            <a:endParaRPr lang="en-US" sz="96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46933"/>
            <a:ext cx="3500462" cy="26253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28728" y="2214554"/>
          <a:ext cx="6315092" cy="359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071671" y="928670"/>
            <a:ext cx="5214974" cy="12144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7200" b="1" dirty="0" smtClean="0">
                <a:solidFill>
                  <a:schemeClr val="bg1"/>
                </a:solidFill>
              </a:rPr>
              <a:t>فلسفة السلسلة</a:t>
            </a:r>
          </a:p>
          <a:p>
            <a:pPr lvl="0" algn="ctr"/>
            <a:endParaRPr lang="ar-SA" sz="1100" b="1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en-US" sz="6600" dirty="0" smtClean="0">
              <a:solidFill>
                <a:schemeClr val="bg1"/>
              </a:solidFill>
            </a:endParaRPr>
          </a:p>
          <a:p>
            <a:pPr defTabSz="914174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Action Button: Help 7">
            <a:hlinkClick r:id="" action="ppaction://hlinkshowjump?jump=nextslide" highlightClick="1"/>
          </p:cNvPr>
          <p:cNvSpPr/>
          <p:nvPr/>
        </p:nvSpPr>
        <p:spPr bwMode="auto">
          <a:xfrm>
            <a:off x="5837962" y="2643192"/>
            <a:ext cx="734302" cy="798697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defTabSz="914174"/>
            <a:endParaRPr lang="en-US" dirty="0" smtClean="0"/>
          </a:p>
        </p:txBody>
      </p:sp>
      <p:sp>
        <p:nvSpPr>
          <p:cNvPr id="10" name="Action Button: Help 9">
            <a:hlinkClick r:id="rId6" action="ppaction://hlinksldjump" highlightClick="1"/>
          </p:cNvPr>
          <p:cNvSpPr/>
          <p:nvPr/>
        </p:nvSpPr>
        <p:spPr bwMode="auto">
          <a:xfrm flipH="1">
            <a:off x="2643176" y="2643192"/>
            <a:ext cx="734302" cy="798697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defTabSz="914174"/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14285" y="1288540"/>
          <a:ext cx="8786842" cy="528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857359" y="214290"/>
            <a:ext cx="5214974" cy="12144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7200" b="1" dirty="0" smtClean="0">
                <a:solidFill>
                  <a:schemeClr val="bg1"/>
                </a:solidFill>
              </a:rPr>
              <a:t>التعليم المتوازن</a:t>
            </a:r>
          </a:p>
          <a:p>
            <a:pPr lvl="0" algn="ctr"/>
            <a:endParaRPr lang="ar-SA" sz="1000" b="1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en-US" sz="6600" dirty="0" smtClean="0">
              <a:solidFill>
                <a:schemeClr val="bg1"/>
              </a:solidFill>
            </a:endParaRPr>
          </a:p>
          <a:p>
            <a:pPr defTabSz="914174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14810" y="3214686"/>
            <a:ext cx="714380" cy="9286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914174"/>
            <a:r>
              <a:rPr lang="ar-SA" sz="5400" b="1" dirty="0" smtClean="0">
                <a:solidFill>
                  <a:srgbClr val="005400"/>
                </a:solidFill>
              </a:rPr>
              <a:t>أي </a:t>
            </a:r>
            <a:endParaRPr lang="en-US" sz="5400" b="1" dirty="0" smtClean="0">
              <a:solidFill>
                <a:srgbClr val="0054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1" y="117127"/>
            <a:ext cx="2253215" cy="194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00234" y="214290"/>
            <a:ext cx="6072230" cy="1938970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</a:t>
            </a:r>
            <a:r>
              <a:rPr lang="en-US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ورقة عمل (1)</a:t>
            </a:r>
            <a:r>
              <a:rPr lang="en-US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نشاط</a:t>
            </a:r>
            <a:r>
              <a:rPr lang="ar-SA" sz="4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استقصائي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9" y="2479806"/>
            <a:ext cx="8858312" cy="200052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44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ar-SA" sz="44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بالتعاون مع </a:t>
            </a:r>
            <a:r>
              <a:rPr lang="ar-SA" sz="4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أفراد </a:t>
            </a:r>
            <a:r>
              <a:rPr lang="ar-SA" sz="44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مجموعتك </a:t>
            </a:r>
            <a:r>
              <a:rPr lang="ar-SA" sz="4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ناقش النشاط: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Tx/>
              <a:buChar char="-"/>
            </a:pPr>
            <a:r>
              <a:rPr lang="ar-SA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يقوم شخص بعمل شبكة مربعات من عيدان كبريت طول كل منها وحدة واحدة كما في الشكل.</a:t>
            </a:r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Tx/>
              <a:buChar char="-"/>
            </a:pPr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9" y="2007004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جماعي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الزمن :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 15 دقيقة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429132"/>
            <a:ext cx="11620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4071942"/>
            <a:ext cx="196215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4" y="3857638"/>
            <a:ext cx="260985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246" y="1714499"/>
          <a:ext cx="8788189" cy="2627703"/>
        </p:xfrm>
        <a:graphic>
          <a:graphicData uri="http://schemas.openxmlformats.org/drawingml/2006/table">
            <a:tbl>
              <a:tblPr rtl="1">
                <a:effectLst>
                  <a:innerShdw blurRad="114300">
                    <a:prstClr val="black"/>
                  </a:innerShdw>
                </a:effectLst>
              </a:tblPr>
              <a:tblGrid>
                <a:gridCol w="1604677"/>
                <a:gridCol w="1026216"/>
                <a:gridCol w="1026216"/>
                <a:gridCol w="1026216"/>
                <a:gridCol w="1026216"/>
                <a:gridCol w="1026216"/>
                <a:gridCol w="1026216"/>
                <a:gridCol w="1026216"/>
              </a:tblGrid>
              <a:tr h="91406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طول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ضلع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المربع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؟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ن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71363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عدد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العيدان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المستخدمة في تكوين الشبكة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993" marR="6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14348" y="714358"/>
            <a:ext cx="6858048" cy="54371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C00000"/>
                </a:solidFill>
              </a:rPr>
              <a:t>معتمداً على المعلومات السابقة أكمل الجدول التالي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4" y="4500571"/>
            <a:ext cx="8715436" cy="107719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002060"/>
                </a:solidFill>
              </a:rPr>
              <a:t>هل تكفي 144 عوداً لعمل شبكة مربعات طول ضلعها 8 وحدات؟ </a:t>
            </a:r>
            <a:r>
              <a:rPr lang="ar-SA" sz="4800" b="1" dirty="0" smtClean="0">
                <a:solidFill>
                  <a:srgbClr val="C00000"/>
                </a:solidFill>
              </a:rPr>
              <a:t>فسّر اجابتك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571476" y="1928802"/>
          <a:ext cx="8143932" cy="441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357426" y="500042"/>
            <a:ext cx="4071966" cy="1214446"/>
          </a:xfrm>
          <a:prstGeom prst="roundRect">
            <a:avLst/>
          </a:prstGeom>
          <a:solidFill>
            <a:srgbClr val="008A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7200" b="1" dirty="0" smtClean="0">
                <a:solidFill>
                  <a:schemeClr val="bg1"/>
                </a:solidFill>
              </a:rPr>
              <a:t>التعليم المتوازن</a:t>
            </a:r>
          </a:p>
          <a:p>
            <a:pPr lvl="0" algn="ctr"/>
            <a:endParaRPr lang="ar-SA" sz="1000" b="1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en-US" sz="6600" dirty="0" smtClean="0">
              <a:solidFill>
                <a:schemeClr val="bg1"/>
              </a:solidFill>
            </a:endParaRPr>
          </a:p>
          <a:p>
            <a:pPr defTabSz="914174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1" y="117127"/>
            <a:ext cx="2253215" cy="194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00234" y="214290"/>
            <a:ext cx="6072230" cy="1938970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</a:t>
            </a:r>
            <a:r>
              <a:rPr lang="en-US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ورقة عمل (2)</a:t>
            </a:r>
            <a: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ربط</a:t>
            </a:r>
            <a:r>
              <a:rPr lang="ar-SA" sz="4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تعلم</a:t>
            </a:r>
            <a:r>
              <a:rPr lang="ar-SA" sz="4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الرياضيات</a:t>
            </a:r>
            <a:r>
              <a:rPr lang="ar-SA" sz="4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بالحياة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9" y="2479801"/>
            <a:ext cx="8858312" cy="4303720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بالتعاون مع أفراد مجموعتك :</a:t>
            </a:r>
            <a:r>
              <a:rPr lang="ar-SA" sz="4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4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SA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JO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J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ناقش أهمية ربط </a:t>
            </a:r>
            <a:r>
              <a:rPr lang="ar-SA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تعلم </a:t>
            </a:r>
            <a:r>
              <a:rPr lang="ar-J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الرياضيات بمسائل من واقع الحياة ؟</a:t>
            </a:r>
            <a:endParaRPr lang="ar-SA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JO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اقترح نشاطا من واقع الحياة يمكن من خلاله توضيح </a:t>
            </a:r>
            <a:r>
              <a:rPr lang="ar-SA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مفهوم رياضي للطلاب من السلسلة.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981" algn="r">
              <a:spcBef>
                <a:spcPts val="600"/>
              </a:spcBef>
              <a:buClr>
                <a:schemeClr val="accent1"/>
              </a:buClr>
              <a:buSzPct val="80000"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981" algn="r">
              <a:spcBef>
                <a:spcPts val="600"/>
              </a:spcBef>
              <a:buClr>
                <a:schemeClr val="accent1"/>
              </a:buClr>
              <a:buSzPct val="80000"/>
            </a:pPr>
            <a:endParaRPr lang="ar-SA" sz="4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9" y="2007004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جماعي                                      الزمن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: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 20 دقيقة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 bwMode="auto">
          <a:xfrm>
            <a:off x="4500564" y="6215084"/>
            <a:ext cx="428628" cy="428628"/>
          </a:xfrm>
          <a:prstGeom prst="actionButtonHome">
            <a:avLst/>
          </a:prstGeom>
          <a:solidFill>
            <a:srgbClr val="00B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defTabSz="914174"/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643042" y="214290"/>
            <a:ext cx="5214974" cy="12144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7200" b="1" dirty="0" smtClean="0">
                <a:solidFill>
                  <a:schemeClr val="bg1"/>
                </a:solidFill>
              </a:rPr>
              <a:t>الترابط الرأسي</a:t>
            </a:r>
          </a:p>
          <a:p>
            <a:pPr lvl="0" algn="ctr"/>
            <a:endParaRPr lang="ar-SA" sz="1000" b="1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en-US" sz="6600" dirty="0" smtClean="0">
              <a:solidFill>
                <a:schemeClr val="bg1"/>
              </a:solidFill>
            </a:endParaRPr>
          </a:p>
          <a:p>
            <a:pPr defTabSz="914174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14283" y="5072076"/>
            <a:ext cx="8643998" cy="100013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1" anchor="t" anchorCtr="0" compatLnSpc="1">
            <a:prstTxWarp prst="textNoShape">
              <a:avLst/>
            </a:prstTxWarp>
          </a:bodyPr>
          <a:lstStyle/>
          <a:p>
            <a:pPr algn="ctr" defTabSz="914174" rtl="1"/>
            <a:r>
              <a:rPr lang="ar-JO" b="1" baseline="0" dirty="0" smtClean="0">
                <a:solidFill>
                  <a:schemeClr val="bg1"/>
                </a:solidFill>
              </a:rPr>
              <a:t>تميّزت السلسلة بمنهج مترابط رأسياً ابتداء من الصف الأول وحتى الثاني عشر، مركزة على المفاهيم والمهارات وحل المسألة لتعزيز مهارات التفكير العليا عند الطلاب</a:t>
            </a:r>
            <a:endParaRPr lang="ar-JO" b="1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08303" y="1500184"/>
            <a:ext cx="3778538" cy="3503145"/>
            <a:chOff x="4651145" y="637582"/>
            <a:chExt cx="3778538" cy="35031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4651145" y="637582"/>
              <a:ext cx="3778538" cy="3503145"/>
            </a:xfrm>
            <a:prstGeom prst="ellipse">
              <a:avLst/>
            </a:prstGeom>
            <a:solidFill>
              <a:srgbClr val="00257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5204498" y="1375187"/>
              <a:ext cx="2796557" cy="24770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algn="ctr" defTabSz="914174" rtl="1" fontAlgn="auto">
                <a:spcAft>
                  <a:spcPts val="0"/>
                </a:spcAft>
                <a:defRPr/>
              </a:pPr>
              <a:r>
                <a:rPr lang="ar-SA" sz="3600" b="1" dirty="0" smtClean="0">
                  <a:solidFill>
                    <a:schemeClr val="bg1"/>
                  </a:solidFill>
                </a:rPr>
                <a:t>التتابع من البسيط إلى المعقد، ومن الكلّ إلى الجزء،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بحيث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يزداد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المنهج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عمقاً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واتساعاً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كلما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ارتقينا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من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الصفوف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الدنيا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الى</a:t>
              </a:r>
              <a:r>
                <a:rPr lang="ar-SA" sz="36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العليا. </a:t>
              </a:r>
              <a:endParaRPr lang="en-US" sz="3600" dirty="0" smtClean="0">
                <a:solidFill>
                  <a:schemeClr val="bg1"/>
                </a:solidFill>
              </a:endParaRPr>
            </a:p>
            <a:p>
              <a:pPr lvl="0" algn="ctr" rtl="1">
                <a:spcBef>
                  <a:spcPct val="0"/>
                </a:spcBef>
              </a:pPr>
              <a:endParaRPr lang="en-US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14816" y="2938653"/>
            <a:ext cx="681577" cy="681577"/>
            <a:chOff x="3857652" y="2076053"/>
            <a:chExt cx="681577" cy="681577"/>
          </a:xfrm>
          <a:scene3d>
            <a:camera prst="perspectiveLeft"/>
            <a:lightRig rig="threePt" dir="t">
              <a:rot lat="0" lon="0" rev="7500000"/>
            </a:lightRig>
          </a:scene3d>
        </p:grpSpPr>
        <p:sp>
          <p:nvSpPr>
            <p:cNvPr id="12" name="Left Arrow 11"/>
            <p:cNvSpPr/>
            <p:nvPr/>
          </p:nvSpPr>
          <p:spPr>
            <a:xfrm>
              <a:off x="3857652" y="2076053"/>
              <a:ext cx="681577" cy="681577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z="-70000" extrusionH="63500" prstMaterial="matte">
              <a:bevelT w="25400" h="6350" prst="cross"/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4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Left Arrow 6"/>
            <p:cNvSpPr/>
            <p:nvPr/>
          </p:nvSpPr>
          <p:spPr>
            <a:xfrm>
              <a:off x="4028046" y="2246447"/>
              <a:ext cx="511183" cy="340789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10975">
                <a:lnSpc>
                  <a:spcPct val="90000"/>
                </a:lnSpc>
                <a:spcAft>
                  <a:spcPct val="35000"/>
                </a:spcAft>
              </a:pPr>
              <a:endParaRPr lang="en-US" sz="25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7158" y="1502861"/>
            <a:ext cx="3778538" cy="3503145"/>
            <a:chOff x="0" y="640261"/>
            <a:chExt cx="3778538" cy="35031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0" y="640261"/>
              <a:ext cx="3778538" cy="3503145"/>
            </a:xfrm>
            <a:prstGeom prst="ellipse">
              <a:avLst/>
            </a:prstGeom>
            <a:solidFill>
              <a:srgbClr val="00257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shade val="80000"/>
                <a:hueOff val="0"/>
                <a:satOff val="-98269"/>
                <a:lumOff val="518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8"/>
            <p:cNvSpPr/>
            <p:nvPr/>
          </p:nvSpPr>
          <p:spPr>
            <a:xfrm>
              <a:off x="553354" y="1303751"/>
              <a:ext cx="2671830" cy="24770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algn="ctr" defTabSz="914174" rtl="1" fontAlgn="auto">
                <a:spcAft>
                  <a:spcPts val="0"/>
                </a:spcAft>
                <a:defRPr/>
              </a:pPr>
              <a:r>
                <a:rPr lang="ar-SA" sz="4000" b="1" dirty="0" smtClean="0">
                  <a:solidFill>
                    <a:schemeClr val="bg1"/>
                  </a:solidFill>
                </a:rPr>
                <a:t>تراكم الخبرات وتتابعها الرأسي بما ينسجم مع سيكولوجية المتعلمين وأعمارهم ومراحل نموهم وطبيعة المادة نفسها.</a:t>
              </a:r>
              <a:endParaRPr lang="en-US" sz="4000" b="1" dirty="0" smtClean="0">
                <a:solidFill>
                  <a:schemeClr val="bg1"/>
                </a:solidFill>
              </a:endParaRPr>
            </a:p>
            <a:p>
              <a:pPr lvl="0" algn="ctr" rtl="1">
                <a:spcBef>
                  <a:spcPct val="0"/>
                </a:spcBef>
              </a:pPr>
              <a:endParaRPr lang="en-US" sz="4000" b="1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03" y="211037"/>
            <a:ext cx="4330908" cy="4289541"/>
          </a:xfrm>
          <a:prstGeom prst="round2DiagRect">
            <a:avLst/>
          </a:prstGeom>
          <a:noFill/>
          <a:ln w="76200">
            <a:solidFill>
              <a:srgbClr val="00B0F0"/>
            </a:solidFill>
          </a:ln>
        </p:spPr>
      </p:pic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285721" y="2365033"/>
          <a:ext cx="4243390" cy="449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Action Button: Help 11">
            <a:hlinkClick r:id="" action="ppaction://hlinkshowjump?jump=nextslide" highlightClick="1"/>
          </p:cNvPr>
          <p:cNvSpPr/>
          <p:nvPr/>
        </p:nvSpPr>
        <p:spPr bwMode="auto">
          <a:xfrm flipH="1">
            <a:off x="2143110" y="4357694"/>
            <a:ext cx="500066" cy="500066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defTabSz="914174"/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643438" y="285728"/>
            <a:ext cx="2928958" cy="150019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5400" b="1" dirty="0" smtClean="0">
                <a:solidFill>
                  <a:schemeClr val="bg1"/>
                </a:solidFill>
              </a:rPr>
              <a:t>أبعاد الترابط الرأسي</a:t>
            </a: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en-US" sz="6000" b="1" dirty="0" smtClean="0">
              <a:solidFill>
                <a:schemeClr val="bg1"/>
              </a:solidFill>
            </a:endParaRPr>
          </a:p>
          <a:p>
            <a:pPr defTabSz="914174"/>
            <a:endParaRPr lang="en-US" sz="6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1538" y="2000240"/>
            <a:ext cx="4438650" cy="3962400"/>
          </a:xfrm>
          <a:prstGeom prst="round2Diag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6" y="1981200"/>
          <a:ext cx="878684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1500166" y="214290"/>
            <a:ext cx="5500726" cy="128588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7200" b="1" dirty="0" smtClean="0">
                <a:solidFill>
                  <a:schemeClr val="bg1"/>
                </a:solidFill>
              </a:rPr>
              <a:t>أبعاد الترابط الرأسي</a:t>
            </a: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en-US" sz="6000" b="1" dirty="0" smtClean="0">
              <a:solidFill>
                <a:schemeClr val="bg1"/>
              </a:solidFill>
            </a:endParaRPr>
          </a:p>
          <a:p>
            <a:pPr defTabSz="914174"/>
            <a:endParaRPr lang="en-US" sz="6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142976" y="285728"/>
          <a:ext cx="6000792" cy="621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8932" y="3929076"/>
            <a:ext cx="2928958" cy="1241343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الصف الأول الابتدائي</a:t>
            </a:r>
          </a:p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تستعمل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قطع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العد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بلونين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مختلفين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لتمثيل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جمل</a:t>
            </a:r>
            <a:r>
              <a:rPr lang="ar-SA" sz="2800" b="1" baseline="0" dirty="0" smtClean="0">
                <a:solidFill>
                  <a:srgbClr val="FFFF00"/>
                </a:solidFill>
              </a:rPr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الجمع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0234" y="2760650"/>
            <a:ext cx="3733800" cy="988586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FFFF00"/>
                </a:solidFill>
              </a:rPr>
              <a:t>تستعمل الأكواب، وقطع العد لاستعمالها في تمثيل معادلات الجمع والطرح وحلها.</a:t>
            </a:r>
          </a:p>
          <a:p>
            <a:pPr algn="r" rtl="1"/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6120" y="714358"/>
            <a:ext cx="1826094" cy="379569"/>
          </a:xfrm>
          <a:prstGeom prst="rect">
            <a:avLst/>
          </a:prstGeom>
        </p:spPr>
        <p:txBody>
          <a:bodyPr wrap="none" lIns="91417" tIns="45709" rIns="91417" bIns="45709">
            <a:spAutoFit/>
          </a:bodyPr>
          <a:lstStyle/>
          <a:p>
            <a:pPr lvl="0"/>
            <a:r>
              <a:rPr lang="ar-JO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الصف ال</a:t>
            </a: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أول الاعدادي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2" y="1066804"/>
            <a:ext cx="3657600" cy="690888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FFFF00"/>
                </a:solidFill>
              </a:rPr>
              <a:t>تستعمل نماذج جبرية أكثر تجريداً في حل معادلات بسيطة تحتوي رموز جبرية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715272" y="1643050"/>
            <a:ext cx="1000132" cy="4286280"/>
          </a:xfrm>
          <a:prstGeom prst="roundRect">
            <a:avLst/>
          </a:prstGeom>
          <a:solidFill>
            <a:srgbClr val="00004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vert270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914174" rtl="1"/>
            <a:r>
              <a:rPr lang="ar-S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مثال</a:t>
            </a:r>
            <a:r>
              <a:rPr lang="ar-SA" sz="36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للترابط</a:t>
            </a:r>
            <a:r>
              <a:rPr lang="ar-SA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الرأسي</a:t>
            </a:r>
            <a:r>
              <a:rPr lang="ar-SA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في</a:t>
            </a:r>
            <a:r>
              <a:rPr lang="ar-SA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موضوع في الجبر</a:t>
            </a:r>
          </a:p>
          <a:p>
            <a:pPr algn="ctr" defTabSz="914174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4174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285728"/>
            <a:ext cx="7072362" cy="486842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9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إدارة</a:t>
            </a:r>
            <a:r>
              <a:rPr lang="ar-SA" sz="9600" b="1" baseline="0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التغيير</a:t>
            </a:r>
          </a:p>
          <a:p>
            <a:pPr algn="ctr">
              <a:lnSpc>
                <a:spcPct val="150000"/>
              </a:lnSpc>
            </a:pPr>
            <a:r>
              <a:rPr lang="ar-SA" sz="1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قصة الصقر</a:t>
            </a:r>
            <a:endParaRPr lang="en-US" sz="1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2285998"/>
            <a:ext cx="6858048" cy="355787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4400" b="1" dirty="0" smtClean="0">
                <a:solidFill>
                  <a:srgbClr val="002060"/>
                </a:solidFill>
              </a:rPr>
              <a:t>  ق</a:t>
            </a: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ائمة معايير</a:t>
            </a:r>
            <a:r>
              <a:rPr lang="ar-SA" sz="4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</a:rPr>
              <a:t>(NCTM)</a:t>
            </a:r>
            <a:endParaRPr lang="ar-JO" sz="4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609449" indent="-609449" algn="justLow" rtl="1" eaLnBrk="0" hangingPunct="0">
              <a:lnSpc>
                <a:spcPct val="130000"/>
              </a:lnSpc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مراحل النمو المعرفي لدى الطلبة</a:t>
            </a:r>
          </a:p>
          <a:p>
            <a:pPr marL="609449" indent="-609449" algn="justLow" rtl="1" eaLnBrk="0" hangingPunct="0">
              <a:lnSpc>
                <a:spcPct val="130000"/>
              </a:lnSpc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بنية الرياضيات</a:t>
            </a:r>
          </a:p>
          <a:p>
            <a:pPr marL="609449" indent="-609449" algn="justLow" rtl="1" eaLnBrk="0" hangingPunct="0">
              <a:lnSpc>
                <a:spcPct val="130000"/>
              </a:lnSpc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الترابط الرأسي بين الصفوف</a:t>
            </a:r>
          </a:p>
          <a:p>
            <a:pPr marL="609449" indent="-609449" algn="justLow" rtl="1" eaLnBrk="0" hangingPunct="0">
              <a:lnSpc>
                <a:spcPct val="130000"/>
              </a:lnSpc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تنويع التعليم</a:t>
            </a:r>
          </a:p>
          <a:p>
            <a:pPr marL="609449" indent="-609449" algn="justLow" rtl="1" eaLnBrk="0" hangingPunct="0">
              <a:lnSpc>
                <a:spcPct val="130000"/>
              </a:lnSpc>
              <a:buFont typeface="Wingdings" pitchFamily="2" charset="2"/>
              <a:buChar char="ü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التقويم المستمر والشامل</a:t>
            </a:r>
            <a:endParaRPr lang="en-US" sz="4400" b="1" dirty="0" smtClean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2912" y="857232"/>
            <a:ext cx="6500858" cy="92869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ar-SA" sz="5400" b="1" baseline="4000" dirty="0" smtClean="0">
                <a:solidFill>
                  <a:schemeClr val="bg1"/>
                </a:solidFill>
              </a:rPr>
              <a:t>أهم المرتكزات التي بنيت عليها السلسلة</a:t>
            </a: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ar-SA" sz="6600" dirty="0" smtClean="0">
              <a:solidFill>
                <a:schemeClr val="bg1"/>
              </a:solidFill>
            </a:endParaRPr>
          </a:p>
          <a:p>
            <a:pPr lvl="0" algn="ctr"/>
            <a:endParaRPr lang="en-US" sz="6600" dirty="0" smtClean="0">
              <a:solidFill>
                <a:schemeClr val="bg1"/>
              </a:solidFill>
            </a:endParaRPr>
          </a:p>
          <a:p>
            <a:pPr defTabSz="914174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3" y="285728"/>
            <a:ext cx="6858048" cy="1754304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أهم  معايير المجلس الوطني لمعلمي الرياضيات</a:t>
            </a:r>
            <a:r>
              <a:rPr lang="en-US" sz="5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NCTM </a:t>
            </a:r>
            <a:r>
              <a:rPr lang="ar-SA" sz="5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endParaRPr lang="en-US" sz="5400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 bwMode="auto">
          <a:xfrm rot="5400000">
            <a:off x="4179091" y="4321976"/>
            <a:ext cx="571504" cy="4071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vert270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914174" rtl="1"/>
            <a:r>
              <a:rPr lang="ar-SA" b="1" baseline="0" dirty="0" smtClean="0">
                <a:solidFill>
                  <a:srgbClr val="002060"/>
                </a:solidFill>
              </a:rPr>
              <a:t>للمزيد حول معايير </a:t>
            </a:r>
            <a:r>
              <a:rPr lang="en-US" b="1" baseline="0" dirty="0" smtClean="0">
                <a:solidFill>
                  <a:srgbClr val="002060"/>
                </a:solidFill>
              </a:rPr>
              <a:t>NCTM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8797" y="1886514"/>
            <a:ext cx="2700791" cy="567483"/>
            <a:chOff x="3535175" y="270"/>
            <a:chExt cx="2700791" cy="567483"/>
          </a:xfrm>
          <a:solidFill>
            <a:srgbClr val="008A3E"/>
          </a:solidFill>
          <a:scene3d>
            <a:camera prst="orthographicFront"/>
            <a:lightRig rig="threePt" dir="t"/>
          </a:scene3d>
        </p:grpSpPr>
        <p:sp>
          <p:nvSpPr>
            <p:cNvPr id="52" name="Rounded Rectangle 51"/>
            <p:cNvSpPr/>
            <p:nvPr/>
          </p:nvSpPr>
          <p:spPr>
            <a:xfrm>
              <a:off x="3535175" y="270"/>
              <a:ext cx="2700791" cy="567483"/>
            </a:xfrm>
            <a:prstGeom prst="roundRect">
              <a:avLst>
                <a:gd name="adj" fmla="val 10000"/>
              </a:avLst>
            </a:prstGeom>
            <a:grpFill/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3551796" y="16891"/>
              <a:ext cx="2667549" cy="5342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43180" rIns="6477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/>
                <a:t>للمحتوى</a:t>
              </a:r>
              <a:endParaRPr lang="en-US" sz="4000" b="1" kern="1200" dirty="0"/>
            </a:p>
          </p:txBody>
        </p:sp>
      </p:grpSp>
      <p:sp>
        <p:nvSpPr>
          <p:cNvPr id="9" name="Straight Connector 5"/>
          <p:cNvSpPr/>
          <p:nvPr/>
        </p:nvSpPr>
        <p:spPr>
          <a:xfrm>
            <a:off x="7389429" y="2453994"/>
            <a:ext cx="270079" cy="4256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425612"/>
                </a:lnTo>
                <a:lnTo>
                  <a:pt x="0" y="425612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5255889" y="2595869"/>
            <a:ext cx="2133539" cy="567483"/>
            <a:chOff x="3562269" y="709625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50" name="Rounded Rectangle 49"/>
            <p:cNvSpPr/>
            <p:nvPr/>
          </p:nvSpPr>
          <p:spPr>
            <a:xfrm>
              <a:off x="3562269" y="709625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89804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ounded Rectangle 7"/>
            <p:cNvSpPr/>
            <p:nvPr/>
          </p:nvSpPr>
          <p:spPr>
            <a:xfrm>
              <a:off x="3578890" y="726246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الأعداد وعملياتها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traight Connector 8"/>
          <p:cNvSpPr/>
          <p:nvPr/>
        </p:nvSpPr>
        <p:spPr>
          <a:xfrm>
            <a:off x="7389429" y="2453998"/>
            <a:ext cx="270079" cy="113496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1134967"/>
                </a:lnTo>
                <a:lnTo>
                  <a:pt x="0" y="1134967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5255889" y="3305221"/>
            <a:ext cx="2133539" cy="567483"/>
            <a:chOff x="3562269" y="1418980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48" name="Rounded Rectangle 47"/>
            <p:cNvSpPr/>
            <p:nvPr/>
          </p:nvSpPr>
          <p:spPr>
            <a:xfrm>
              <a:off x="3562269" y="1418980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10"/>
            <p:cNvSpPr/>
            <p:nvPr/>
          </p:nvSpPr>
          <p:spPr>
            <a:xfrm>
              <a:off x="3578890" y="1435601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الجبر 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Straight Connector 11"/>
          <p:cNvSpPr/>
          <p:nvPr/>
        </p:nvSpPr>
        <p:spPr>
          <a:xfrm>
            <a:off x="7389429" y="2453994"/>
            <a:ext cx="270079" cy="18443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1844322"/>
                </a:lnTo>
                <a:lnTo>
                  <a:pt x="0" y="1844322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5255889" y="4014579"/>
            <a:ext cx="2133539" cy="567483"/>
            <a:chOff x="3562269" y="2128335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46" name="Rounded Rectangle 45"/>
            <p:cNvSpPr/>
            <p:nvPr/>
          </p:nvSpPr>
          <p:spPr>
            <a:xfrm>
              <a:off x="3562269" y="2128335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13"/>
            <p:cNvSpPr/>
            <p:nvPr/>
          </p:nvSpPr>
          <p:spPr>
            <a:xfrm>
              <a:off x="3578890" y="2144956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الهندسة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7389429" y="2453998"/>
            <a:ext cx="270079" cy="25536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2553677"/>
                </a:lnTo>
                <a:lnTo>
                  <a:pt x="0" y="2553677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5255889" y="4723934"/>
            <a:ext cx="2133539" cy="567483"/>
            <a:chOff x="3562269" y="2837690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44" name="Rounded Rectangle 43"/>
            <p:cNvSpPr/>
            <p:nvPr/>
          </p:nvSpPr>
          <p:spPr>
            <a:xfrm>
              <a:off x="3562269" y="2837690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6"/>
            <p:cNvSpPr/>
            <p:nvPr/>
          </p:nvSpPr>
          <p:spPr>
            <a:xfrm>
              <a:off x="3578890" y="2854311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القياس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Straight Connector 17"/>
          <p:cNvSpPr/>
          <p:nvPr/>
        </p:nvSpPr>
        <p:spPr>
          <a:xfrm>
            <a:off x="7389429" y="2453994"/>
            <a:ext cx="270079" cy="32630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3263032"/>
                </a:lnTo>
                <a:lnTo>
                  <a:pt x="0" y="3263032"/>
                </a:lnTo>
              </a:path>
            </a:pathLst>
          </a:custGeom>
          <a:noFill/>
          <a:ln w="28575"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5255889" y="5433289"/>
            <a:ext cx="2133539" cy="567483"/>
            <a:chOff x="3562269" y="3547045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42" name="Rounded Rectangle 41"/>
            <p:cNvSpPr/>
            <p:nvPr/>
          </p:nvSpPr>
          <p:spPr>
            <a:xfrm>
              <a:off x="3562269" y="3547045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9"/>
            <p:cNvSpPr/>
            <p:nvPr/>
          </p:nvSpPr>
          <p:spPr>
            <a:xfrm>
              <a:off x="3578890" y="3563666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تحليل البيانات والاحتمال الرياضي 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56831" y="1886514"/>
            <a:ext cx="2700791" cy="567483"/>
            <a:chOff x="550642" y="270"/>
            <a:chExt cx="2700791" cy="567483"/>
          </a:xfrm>
          <a:solidFill>
            <a:srgbClr val="008A3E"/>
          </a:solidFill>
          <a:scene3d>
            <a:camera prst="orthographicFront"/>
            <a:lightRig rig="threePt" dir="t"/>
          </a:scene3d>
        </p:grpSpPr>
        <p:sp>
          <p:nvSpPr>
            <p:cNvPr id="40" name="Rounded Rectangle 39"/>
            <p:cNvSpPr/>
            <p:nvPr/>
          </p:nvSpPr>
          <p:spPr>
            <a:xfrm>
              <a:off x="550642" y="270"/>
              <a:ext cx="2700791" cy="567483"/>
            </a:xfrm>
            <a:prstGeom prst="roundRect">
              <a:avLst>
                <a:gd name="adj" fmla="val 10000"/>
              </a:avLst>
            </a:prstGeom>
            <a:grpFill/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21"/>
            <p:cNvSpPr/>
            <p:nvPr/>
          </p:nvSpPr>
          <p:spPr>
            <a:xfrm>
              <a:off x="567263" y="16891"/>
              <a:ext cx="2667549" cy="5342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43180" rIns="6477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/>
                <a:t>للعمليات</a:t>
              </a:r>
              <a:endParaRPr lang="en-US" sz="4000" b="1" kern="1200" dirty="0"/>
            </a:p>
          </p:txBody>
        </p:sp>
      </p:grpSp>
      <p:sp>
        <p:nvSpPr>
          <p:cNvPr id="20" name="Straight Connector 22"/>
          <p:cNvSpPr/>
          <p:nvPr/>
        </p:nvSpPr>
        <p:spPr>
          <a:xfrm>
            <a:off x="3317464" y="2453994"/>
            <a:ext cx="270079" cy="4256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425612"/>
                </a:lnTo>
                <a:lnTo>
                  <a:pt x="0" y="425612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1183925" y="2595869"/>
            <a:ext cx="2133539" cy="567483"/>
            <a:chOff x="577736" y="709625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38" name="Rounded Rectangle 37"/>
            <p:cNvSpPr/>
            <p:nvPr/>
          </p:nvSpPr>
          <p:spPr>
            <a:xfrm>
              <a:off x="577736" y="709625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24"/>
            <p:cNvSpPr/>
            <p:nvPr/>
          </p:nvSpPr>
          <p:spPr>
            <a:xfrm>
              <a:off x="594357" y="726246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حل المشكلة 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Straight Connector 25"/>
          <p:cNvSpPr/>
          <p:nvPr/>
        </p:nvSpPr>
        <p:spPr>
          <a:xfrm>
            <a:off x="3317464" y="2453998"/>
            <a:ext cx="270079" cy="113496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1134967"/>
                </a:lnTo>
                <a:lnTo>
                  <a:pt x="0" y="1134967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1183925" y="3305221"/>
            <a:ext cx="2133539" cy="567483"/>
            <a:chOff x="577736" y="1418980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36" name="Rounded Rectangle 35"/>
            <p:cNvSpPr/>
            <p:nvPr/>
          </p:nvSpPr>
          <p:spPr>
            <a:xfrm>
              <a:off x="577736" y="1418980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27"/>
            <p:cNvSpPr/>
            <p:nvPr/>
          </p:nvSpPr>
          <p:spPr>
            <a:xfrm>
              <a:off x="594357" y="1435601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الاستدلال و</a:t>
              </a:r>
              <a:r>
                <a:rPr lang="ar-SA" b="1" kern="1200" dirty="0" smtClean="0">
                  <a:solidFill>
                    <a:srgbClr val="FFFF00"/>
                  </a:solidFill>
                </a:rPr>
                <a:t> </a:t>
              </a:r>
              <a:r>
                <a:rPr lang="ar-SA" b="1" kern="1200" dirty="0" smtClean="0">
                  <a:solidFill>
                    <a:schemeClr val="bg1"/>
                  </a:solidFill>
                </a:rPr>
                <a:t>البرهان</a:t>
              </a:r>
              <a:r>
                <a:rPr lang="ar-SA" b="1" kern="1200" dirty="0" smtClean="0">
                  <a:solidFill>
                    <a:srgbClr val="FFFF00"/>
                  </a:solidFill>
                </a:rPr>
                <a:t> </a:t>
              </a:r>
              <a:endParaRPr lang="en-US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Straight Connector 28"/>
          <p:cNvSpPr/>
          <p:nvPr/>
        </p:nvSpPr>
        <p:spPr>
          <a:xfrm>
            <a:off x="3317464" y="2453994"/>
            <a:ext cx="270079" cy="18443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1844322"/>
                </a:lnTo>
                <a:lnTo>
                  <a:pt x="0" y="1844322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1183925" y="4014579"/>
            <a:ext cx="2133539" cy="567483"/>
            <a:chOff x="577736" y="2128335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34" name="Rounded Rectangle 33"/>
            <p:cNvSpPr/>
            <p:nvPr/>
          </p:nvSpPr>
          <p:spPr>
            <a:xfrm>
              <a:off x="577736" y="2128335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30"/>
            <p:cNvSpPr/>
            <p:nvPr/>
          </p:nvSpPr>
          <p:spPr>
            <a:xfrm>
              <a:off x="594357" y="2144956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التواصل</a:t>
              </a:r>
              <a:r>
                <a:rPr lang="ar-SA" b="1" kern="1200" dirty="0" smtClean="0">
                  <a:solidFill>
                    <a:srgbClr val="FFFF00"/>
                  </a:solidFill>
                </a:rPr>
                <a:t> </a:t>
              </a:r>
              <a:endParaRPr lang="en-US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6" name="Straight Connector 31"/>
          <p:cNvSpPr/>
          <p:nvPr/>
        </p:nvSpPr>
        <p:spPr>
          <a:xfrm>
            <a:off x="3317464" y="2453998"/>
            <a:ext cx="270079" cy="25536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2553677"/>
                </a:lnTo>
                <a:lnTo>
                  <a:pt x="0" y="2553677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1183925" y="4723934"/>
            <a:ext cx="2133539" cy="567483"/>
            <a:chOff x="577736" y="2837690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577736" y="2837690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33"/>
            <p:cNvSpPr/>
            <p:nvPr/>
          </p:nvSpPr>
          <p:spPr>
            <a:xfrm>
              <a:off x="594357" y="2854311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smtClean="0">
                  <a:solidFill>
                    <a:schemeClr val="bg1"/>
                  </a:solidFill>
                </a:rPr>
                <a:t>الارتباطات</a:t>
              </a:r>
              <a:endParaRPr lang="en-US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8" name="Straight Connector 34"/>
          <p:cNvSpPr/>
          <p:nvPr/>
        </p:nvSpPr>
        <p:spPr>
          <a:xfrm>
            <a:off x="3317464" y="2453994"/>
            <a:ext cx="270079" cy="32630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0079" y="0"/>
                </a:moveTo>
                <a:lnTo>
                  <a:pt x="270079" y="3263032"/>
                </a:lnTo>
                <a:lnTo>
                  <a:pt x="0" y="3263032"/>
                </a:lnTo>
              </a:path>
            </a:pathLst>
          </a:custGeom>
          <a:noFill/>
          <a:ln w="28575">
            <a:solidFill>
              <a:srgbClr val="820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1183925" y="5433289"/>
            <a:ext cx="2133539" cy="567483"/>
            <a:chOff x="577736" y="3547045"/>
            <a:chExt cx="2133539" cy="567483"/>
          </a:xfrm>
          <a:scene3d>
            <a:camera prst="orthographicFront"/>
            <a:lightRig rig="threeP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577736" y="3547045"/>
              <a:ext cx="2133539" cy="567483"/>
            </a:xfrm>
            <a:prstGeom prst="roundRect">
              <a:avLst>
                <a:gd name="adj" fmla="val 10000"/>
              </a:avLst>
            </a:prstGeom>
            <a:solidFill>
              <a:srgbClr val="760000">
                <a:alpha val="90000"/>
              </a:srgbClr>
            </a:solidFill>
            <a:sp3d>
              <a:bevelT prst="slop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36"/>
            <p:cNvSpPr/>
            <p:nvPr/>
          </p:nvSpPr>
          <p:spPr>
            <a:xfrm>
              <a:off x="594357" y="3563666"/>
              <a:ext cx="2100297" cy="534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kern="1200" dirty="0" smtClean="0">
                  <a:solidFill>
                    <a:schemeClr val="bg1"/>
                  </a:solidFill>
                </a:rPr>
                <a:t>التمثيل 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34AA-DDCE-40F9-B090-9419278624B9}" type="slidenum">
              <a:rPr lang="ar-SA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663" y="500047"/>
            <a:ext cx="6858048" cy="120030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مراحل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النمو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المعرفي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لدى</a:t>
            </a:r>
            <a:r>
              <a:rPr lang="ar-JO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JO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الطلبة</a:t>
            </a:r>
            <a:r>
              <a:rPr lang="ar-JO" sz="5400" dirty="0" smtClean="0">
                <a:solidFill>
                  <a:schemeClr val="tx2"/>
                </a:solidFill>
              </a:rPr>
              <a:t> </a:t>
            </a:r>
            <a:endParaRPr lang="en-US" sz="54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 bwMode="auto">
          <a:xfrm rot="5400000">
            <a:off x="4071936" y="4714885"/>
            <a:ext cx="1000132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vert270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defTabSz="914174"/>
            <a:r>
              <a:rPr lang="ar-SA" b="1" baseline="0" dirty="0" smtClean="0">
                <a:solidFill>
                  <a:srgbClr val="002060"/>
                </a:solidFill>
              </a:rPr>
              <a:t>للمزيد حول مراحل النمو المعرفي</a:t>
            </a:r>
          </a:p>
          <a:p>
            <a:pPr algn="ctr" defTabSz="914174"/>
            <a:endParaRPr lang="en-US" sz="1600" b="1" baseline="0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1714498"/>
            <a:ext cx="8072494" cy="904841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449" indent="-609449" algn="r" rt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ar-JO" sz="4400" b="1" dirty="0" smtClean="0">
                <a:solidFill>
                  <a:srgbClr val="002060"/>
                </a:solidFill>
                <a:latin typeface="Calibri" pitchFamily="34" charset="0"/>
              </a:rPr>
              <a:t>من أشهر الدراسات في هذا المجال ما قام به العالم جان بياجيه حيث قسم النمو المعرفي إلى أربعة مراحل:</a:t>
            </a:r>
            <a:endParaRPr lang="ar-SA" sz="44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3071810"/>
            <a:ext cx="8072494" cy="1988214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90355" lvl="1" indent="-533268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المرحلة الحس حركية ( من الولادة – سنتين )</a:t>
            </a:r>
            <a:endParaRPr lang="ar-SA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990355" lvl="1" indent="-533268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مرحلة ما قبل العمليات </a:t>
            </a:r>
            <a:r>
              <a:rPr lang="ar-S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ar-J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 – 7 ) سنوات</a:t>
            </a:r>
            <a:endParaRPr lang="ar-SA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990355" lvl="1" indent="-533268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مرحلة العمليات الحسية ( 7 - 12 ) سنة</a:t>
            </a:r>
            <a:endParaRPr lang="ar-SA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990355" lvl="1" indent="-533268" algn="r" rt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ar-J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مرحلة العمليات العقلية المجردة ( 12</a:t>
            </a:r>
            <a:r>
              <a:rPr lang="ar-S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سنة</a:t>
            </a:r>
            <a:r>
              <a:rPr lang="ar-JO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– فأكثر )</a:t>
            </a:r>
            <a:endParaRPr lang="en-US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animClr clrSpc="rgb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animClr clrSpc="rgb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64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5788" y="214295"/>
            <a:ext cx="6858048" cy="120030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>
                <a:solidFill>
                  <a:schemeClr val="tx2"/>
                </a:solidFill>
              </a:rPr>
              <a:t>بنية الرياضيات</a:t>
            </a:r>
            <a:endParaRPr lang="en-US" sz="54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145" y="4032009"/>
            <a:ext cx="6590562" cy="861207"/>
            <a:chOff x="2286" y="2370558"/>
            <a:chExt cx="6590562" cy="861207"/>
          </a:xfrm>
          <a:scene3d>
            <a:camera prst="orthographicFront"/>
            <a:lightRig rig="threePt" dir="t"/>
          </a:scene3d>
        </p:grpSpPr>
        <p:sp>
          <p:nvSpPr>
            <p:cNvPr id="13" name="Round Same Side Corner Rectangle 12"/>
            <p:cNvSpPr/>
            <p:nvPr/>
          </p:nvSpPr>
          <p:spPr>
            <a:xfrm rot="16200000">
              <a:off x="2866963" y="-494119"/>
              <a:ext cx="861207" cy="6590562"/>
            </a:xfrm>
            <a:prstGeom prst="round2SameRect">
              <a:avLst/>
            </a:prstGeom>
            <a:solidFill>
              <a:schemeClr val="tx1">
                <a:lumMod val="25000"/>
                <a:lumOff val="75000"/>
                <a:alpha val="90000"/>
              </a:schemeClr>
            </a:solidFill>
            <a:sp3d>
              <a:bevelT prst="relaxedInse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 rot="21600000">
              <a:off x="44327" y="2412599"/>
              <a:ext cx="6548521" cy="7771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171408" lvl="1" indent="-171408" algn="r" defTabSz="755464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ar-SA" sz="3200" b="1" dirty="0" smtClean="0"/>
                <a:t>المهارة هي القيام بالعمل بسرعة ودقة وإتقان</a:t>
              </a:r>
              <a:r>
                <a:rPr lang="en-US" sz="3200" b="1" dirty="0" smtClean="0"/>
                <a:t> . 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64" y="1735573"/>
            <a:ext cx="6549468" cy="874964"/>
            <a:chOff x="60555" y="111646"/>
            <a:chExt cx="6549468" cy="874964"/>
          </a:xfrm>
          <a:scene3d>
            <a:camera prst="orthographicFront"/>
            <a:lightRig rig="threePt" dir="t"/>
          </a:scene3d>
        </p:grpSpPr>
        <p:sp>
          <p:nvSpPr>
            <p:cNvPr id="31" name="Round Same Side Corner Rectangle 30"/>
            <p:cNvSpPr/>
            <p:nvPr/>
          </p:nvSpPr>
          <p:spPr>
            <a:xfrm rot="16200000">
              <a:off x="2897807" y="-2725606"/>
              <a:ext cx="874964" cy="6549467"/>
            </a:xfrm>
            <a:prstGeom prst="round2SameRect">
              <a:avLst/>
            </a:prstGeom>
            <a:solidFill>
              <a:schemeClr val="tx1">
                <a:lumMod val="25000"/>
                <a:lumOff val="75000"/>
                <a:alpha val="90000"/>
              </a:schemeClr>
            </a:solidFill>
            <a:sp3d>
              <a:bevelT prst="relaxedInse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4"/>
            <p:cNvSpPr/>
            <p:nvPr/>
          </p:nvSpPr>
          <p:spPr>
            <a:xfrm rot="21600000">
              <a:off x="103268" y="154357"/>
              <a:ext cx="6506755" cy="789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08" lvl="1" indent="-171408" algn="r" defTabSz="844341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ar-SA" sz="3000" b="1" dirty="0" smtClean="0"/>
                <a:t>المفهوم هو مجموعة من الأشياء المدركة بالحواس، أو الأحداث التي يمكن تصنيفها مع بعضها البعض على أساس الخصائص المشتركة والمميزة</a:t>
              </a:r>
              <a:endParaRPr lang="en-US" sz="3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98030" y="1626200"/>
            <a:ext cx="2031688" cy="1093706"/>
            <a:chOff x="6610023" y="2273"/>
            <a:chExt cx="2031688" cy="1093706"/>
          </a:xfrm>
          <a:scene3d>
            <a:camera prst="orthographicFront"/>
            <a:lightRig rig="threeP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6610023" y="2273"/>
              <a:ext cx="2031688" cy="109370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6663413" y="55663"/>
              <a:ext cx="1924908" cy="986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366">
                <a:lnSpc>
                  <a:spcPct val="90000"/>
                </a:lnSpc>
                <a:spcAft>
                  <a:spcPct val="35000"/>
                </a:spcAft>
              </a:pPr>
              <a:r>
                <a:rPr lang="ar-JO" sz="4800" b="1" dirty="0" smtClean="0"/>
                <a:t>مفاهيم </a:t>
              </a:r>
              <a:endParaRPr lang="en-US" sz="4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531" y="2893976"/>
            <a:ext cx="6549468" cy="874964"/>
            <a:chOff x="60524" y="1114408"/>
            <a:chExt cx="6549468" cy="874964"/>
          </a:xfrm>
          <a:scene3d>
            <a:camera prst="orthographicFront"/>
            <a:lightRig rig="threePt" dir="t"/>
          </a:scene3d>
        </p:grpSpPr>
        <p:sp>
          <p:nvSpPr>
            <p:cNvPr id="27" name="Round Same Side Corner Rectangle 26"/>
            <p:cNvSpPr/>
            <p:nvPr/>
          </p:nvSpPr>
          <p:spPr>
            <a:xfrm rot="16200000">
              <a:off x="2897776" y="-1722844"/>
              <a:ext cx="874964" cy="6549467"/>
            </a:xfrm>
            <a:prstGeom prst="round2SameRect">
              <a:avLst/>
            </a:prstGeom>
            <a:solidFill>
              <a:schemeClr val="tx1">
                <a:lumMod val="25000"/>
                <a:lumOff val="75000"/>
                <a:alpha val="90000"/>
              </a:schemeClr>
            </a:solidFill>
            <a:sp3d>
              <a:bevelT prst="relaxedInse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8"/>
            <p:cNvSpPr/>
            <p:nvPr/>
          </p:nvSpPr>
          <p:spPr>
            <a:xfrm rot="21600000">
              <a:off x="103237" y="1157119"/>
              <a:ext cx="6506755" cy="789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08" lvl="1" indent="-171408" algn="r" defTabSz="844341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ar-SA" sz="3200" b="1" dirty="0" smtClean="0"/>
                <a:t>التعميم عبارة (جملة خبرية) تحدد علاقة بين مفهومين أو أكثر من المفاهيم الرياضية</a:t>
              </a:r>
              <a:r>
                <a:rPr lang="ar-JO" sz="3200" b="1" dirty="0" smtClean="0"/>
                <a:t>.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8003" y="2774592"/>
            <a:ext cx="2031719" cy="1093706"/>
            <a:chOff x="6609992" y="1150665"/>
            <a:chExt cx="2031719" cy="1093706"/>
          </a:xfrm>
          <a:scene3d>
            <a:camera prst="orthographicFront"/>
            <a:lightRig rig="threePt" dir="t"/>
          </a:scene3d>
        </p:grpSpPr>
        <p:sp>
          <p:nvSpPr>
            <p:cNvPr id="25" name="Rounded Rectangle 24"/>
            <p:cNvSpPr/>
            <p:nvPr/>
          </p:nvSpPr>
          <p:spPr>
            <a:xfrm>
              <a:off x="6609992" y="1150665"/>
              <a:ext cx="2031719" cy="109370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0"/>
            <p:cNvSpPr/>
            <p:nvPr/>
          </p:nvSpPr>
          <p:spPr>
            <a:xfrm>
              <a:off x="6663382" y="1204055"/>
              <a:ext cx="1924939" cy="986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366">
                <a:lnSpc>
                  <a:spcPct val="90000"/>
                </a:lnSpc>
                <a:spcAft>
                  <a:spcPct val="35000"/>
                </a:spcAft>
              </a:pPr>
              <a:r>
                <a:rPr lang="ar-JO" sz="4800" b="1" dirty="0" smtClean="0"/>
                <a:t>تعميمات</a:t>
              </a:r>
              <a:endParaRPr lang="en-US" sz="4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8007" y="5180308"/>
            <a:ext cx="6590562" cy="874964"/>
            <a:chOff x="0" y="3556381"/>
            <a:chExt cx="6590562" cy="874964"/>
          </a:xfrm>
          <a:scene3d>
            <a:camera prst="orthographicFront"/>
            <a:lightRig rig="threePt" dir="t"/>
          </a:scene3d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2857799" y="698582"/>
              <a:ext cx="874964" cy="6590562"/>
            </a:xfrm>
            <a:prstGeom prst="round2SameRect">
              <a:avLst/>
            </a:prstGeom>
            <a:solidFill>
              <a:schemeClr val="tx1">
                <a:lumMod val="25000"/>
                <a:lumOff val="75000"/>
                <a:alpha val="90000"/>
              </a:schemeClr>
            </a:solidFill>
            <a:sp3d>
              <a:bevelT prst="relaxedInse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12"/>
            <p:cNvSpPr/>
            <p:nvPr/>
          </p:nvSpPr>
          <p:spPr>
            <a:xfrm rot="21600000">
              <a:off x="42712" y="3599093"/>
              <a:ext cx="6547850" cy="789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228543" lvl="1" indent="-228543" algn="r" defTabSz="888781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ar-SA" sz="3200" b="1" dirty="0" smtClean="0"/>
                <a:t>المسألة موقف جديد ومميز يواجه الفرد ولا يكون له عند الفرد حل جاهز في حينه</a:t>
              </a:r>
              <a:r>
                <a:rPr lang="ar-JO" sz="3200" b="1" dirty="0" smtClean="0"/>
                <a:t>.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60286" y="3901547"/>
            <a:ext cx="2048864" cy="1093706"/>
            <a:chOff x="6572279" y="2277620"/>
            <a:chExt cx="2048864" cy="1093706"/>
          </a:xfrm>
          <a:scene3d>
            <a:camera prst="orthographicFront"/>
            <a:lightRig rig="threeP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6572279" y="2277620"/>
              <a:ext cx="2048864" cy="109370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4"/>
            <p:cNvSpPr/>
            <p:nvPr/>
          </p:nvSpPr>
          <p:spPr>
            <a:xfrm>
              <a:off x="6625669" y="2331010"/>
              <a:ext cx="1942084" cy="986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366">
                <a:lnSpc>
                  <a:spcPct val="90000"/>
                </a:lnSpc>
                <a:spcAft>
                  <a:spcPct val="35000"/>
                </a:spcAft>
              </a:pPr>
              <a:r>
                <a:rPr lang="ar-JO" sz="4800" b="1" dirty="0" smtClean="0"/>
                <a:t>مهارات </a:t>
              </a:r>
              <a:endParaRPr lang="en-US" sz="4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7141" y="5049938"/>
            <a:ext cx="2060940" cy="1093706"/>
            <a:chOff x="6569134" y="3426011"/>
            <a:chExt cx="2060940" cy="1093706"/>
          </a:xfrm>
          <a:scene3d>
            <a:camera prst="orthographicFront"/>
            <a:lightRig rig="threeP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6569134" y="3426011"/>
              <a:ext cx="2060940" cy="109370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6"/>
            <p:cNvSpPr/>
            <p:nvPr/>
          </p:nvSpPr>
          <p:spPr>
            <a:xfrm>
              <a:off x="6622524" y="3479401"/>
              <a:ext cx="1954160" cy="986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366">
                <a:lnSpc>
                  <a:spcPct val="90000"/>
                </a:lnSpc>
                <a:spcAft>
                  <a:spcPct val="35000"/>
                </a:spcAft>
              </a:pPr>
              <a:r>
                <a:rPr lang="ar-JO" sz="4800" b="1" dirty="0" smtClean="0"/>
                <a:t>حل المسائل </a:t>
              </a:r>
              <a:endParaRPr lang="en-US" sz="48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7A5A-B6F4-4E6C-8412-6A532FEF249F}" type="slidenum">
              <a:rPr lang="ar-SA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100" y="768006"/>
            <a:ext cx="6858048" cy="1446528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6600" b="1" dirty="0" smtClean="0">
                <a:solidFill>
                  <a:schemeClr val="tx2"/>
                </a:solidFill>
              </a:rPr>
              <a:t>تنويع</a:t>
            </a:r>
            <a:r>
              <a:rPr lang="ar-JO" sz="6600" b="1" dirty="0" smtClean="0"/>
              <a:t> </a:t>
            </a:r>
            <a:r>
              <a:rPr lang="ar-JO" sz="6600" b="1" dirty="0" smtClean="0">
                <a:solidFill>
                  <a:schemeClr val="tx2"/>
                </a:solidFill>
              </a:rPr>
              <a:t>التعليم</a:t>
            </a:r>
            <a:endParaRPr lang="en-US" sz="6600" b="1" dirty="0" smtClean="0">
              <a:solidFill>
                <a:schemeClr val="tx2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2143118"/>
            <a:ext cx="8143932" cy="405236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449" indent="-609449" algn="r" rtl="1"/>
            <a:r>
              <a:rPr lang="ar-JO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تتميّز السلسلة بأنها نموذج تعليم قوي يشتمل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تنو</a:t>
            </a:r>
            <a:r>
              <a:rPr lang="ar-S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عاً في</a:t>
            </a:r>
            <a:r>
              <a:rPr lang="ar-JO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التعليم يلبي حاجات الفئات التالية :</a:t>
            </a:r>
          </a:p>
          <a:p>
            <a:pPr marL="1752166" lvl="3" indent="-380906" algn="r" rtl="1"/>
            <a:r>
              <a:rPr lang="ar-JO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طلاب دون المتوسط.</a:t>
            </a:r>
          </a:p>
          <a:p>
            <a:pPr marL="1752166" lvl="3" indent="-380906" algn="r" rtl="1"/>
            <a:r>
              <a:rPr lang="ar-JO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الطلاب الموهوبون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JO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52166" lvl="3" indent="-380906" algn="r" rtl="1"/>
            <a:r>
              <a:rPr lang="ar-JO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الطلاب سريعو التعلم.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4FC-B722-4A74-BC42-DA3CDDC3ECD6}" type="slidenum">
              <a:rPr lang="ar-SA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5788" y="428608"/>
            <a:ext cx="6858048" cy="120030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>
                <a:solidFill>
                  <a:schemeClr val="tx2"/>
                </a:solidFill>
              </a:rPr>
              <a:t>التقويم</a:t>
            </a:r>
            <a:r>
              <a:rPr lang="ar-JO" sz="5400" b="1" dirty="0" smtClean="0"/>
              <a:t> </a:t>
            </a:r>
            <a:r>
              <a:rPr lang="ar-JO" sz="5400" b="1" dirty="0" smtClean="0">
                <a:solidFill>
                  <a:schemeClr val="tx2"/>
                </a:solidFill>
              </a:rPr>
              <a:t>المستمر</a:t>
            </a:r>
            <a:r>
              <a:rPr lang="ar-JO" sz="5400" b="1" dirty="0" smtClean="0"/>
              <a:t> </a:t>
            </a:r>
            <a:r>
              <a:rPr lang="ar-JO" sz="5400" b="1" dirty="0" smtClean="0">
                <a:solidFill>
                  <a:schemeClr val="tx2"/>
                </a:solidFill>
              </a:rPr>
              <a:t>والشامل</a:t>
            </a:r>
            <a:endParaRPr lang="en-US" sz="5400" b="1" dirty="0" smtClean="0">
              <a:solidFill>
                <a:schemeClr val="tx2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1857365"/>
            <a:ext cx="8072494" cy="317007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4800" b="1" dirty="0" smtClean="0">
                <a:solidFill>
                  <a:srgbClr val="002060"/>
                </a:solidFill>
              </a:rPr>
              <a:t>أصبح التقويم ملازما</a:t>
            </a:r>
            <a:r>
              <a:rPr lang="ar-SA" sz="4800" b="1" dirty="0" smtClean="0">
                <a:solidFill>
                  <a:srgbClr val="002060"/>
                </a:solidFill>
              </a:rPr>
              <a:t>ً</a:t>
            </a:r>
            <a:r>
              <a:rPr lang="ar-JO" sz="4800" b="1" dirty="0" smtClean="0">
                <a:solidFill>
                  <a:srgbClr val="002060"/>
                </a:solidFill>
              </a:rPr>
              <a:t> لعملية التعليم بل هو جزء منها</a:t>
            </a: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ar-JO" sz="4800" b="1" dirty="0" smtClean="0">
                <a:solidFill>
                  <a:srgbClr val="002060"/>
                </a:solidFill>
              </a:rPr>
              <a:t>ومنذ بداية التحضير للدرس </a:t>
            </a:r>
            <a:r>
              <a:rPr lang="ar-SA" sz="4800" b="1" dirty="0" smtClean="0">
                <a:solidFill>
                  <a:srgbClr val="002060"/>
                </a:solidFill>
              </a:rPr>
              <a:t>أ</a:t>
            </a:r>
            <a:r>
              <a:rPr lang="ar-JO" sz="4800" b="1" dirty="0" smtClean="0">
                <a:solidFill>
                  <a:srgbClr val="002060"/>
                </a:solidFill>
              </a:rPr>
              <a:t>و </a:t>
            </a:r>
            <a:r>
              <a:rPr lang="ar-SA" sz="4800" b="1" dirty="0" smtClean="0">
                <a:solidFill>
                  <a:srgbClr val="002060"/>
                </a:solidFill>
              </a:rPr>
              <a:t>الفصل </a:t>
            </a:r>
            <a:r>
              <a:rPr lang="ar-JO" sz="4800" b="1" dirty="0" smtClean="0">
                <a:solidFill>
                  <a:srgbClr val="002060"/>
                </a:solidFill>
              </a:rPr>
              <a:t>ولا ينفصل عنه</a:t>
            </a:r>
            <a:r>
              <a:rPr lang="ar-SA" sz="4800" b="1" dirty="0" smtClean="0">
                <a:solidFill>
                  <a:srgbClr val="002060"/>
                </a:solidFill>
              </a:rPr>
              <a:t>،</a:t>
            </a:r>
            <a:r>
              <a:rPr lang="ar-JO" sz="4800" b="1" dirty="0" smtClean="0">
                <a:solidFill>
                  <a:srgbClr val="002060"/>
                </a:solidFill>
              </a:rPr>
              <a:t> وتستخدم السلسلة </a:t>
            </a:r>
            <a:r>
              <a:rPr lang="ar-SA" sz="4800" b="1" dirty="0" smtClean="0">
                <a:solidFill>
                  <a:srgbClr val="002060"/>
                </a:solidFill>
              </a:rPr>
              <a:t>التقويم الواقعي بأشكاله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(التشخيصي والتكويني والختامي)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 smtClean="0">
              <a:solidFill>
                <a:srgbClr val="00206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571472" y="357166"/>
            <a:ext cx="6643734" cy="128588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7200" b="1" dirty="0" smtClean="0">
                <a:solidFill>
                  <a:schemeClr val="bg1"/>
                </a:solidFill>
              </a:rPr>
              <a:t>المفاتيح الخمسة لنجاح السلسلة</a:t>
            </a: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ar-SA" sz="6000" b="1" dirty="0" smtClean="0">
              <a:solidFill>
                <a:schemeClr val="bg1"/>
              </a:solidFill>
            </a:endParaRPr>
          </a:p>
          <a:p>
            <a:pPr lvl="0" algn="ctr"/>
            <a:endParaRPr lang="en-US" sz="6000" b="1" dirty="0" smtClean="0">
              <a:solidFill>
                <a:schemeClr val="bg1"/>
              </a:solidFill>
            </a:endParaRPr>
          </a:p>
          <a:p>
            <a:pPr defTabSz="914174"/>
            <a:endParaRPr lang="en-US" sz="6000" b="1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472" y="2393149"/>
            <a:ext cx="2500329" cy="1500198"/>
            <a:chOff x="0" y="406785"/>
            <a:chExt cx="2500329" cy="1500198"/>
          </a:xfrm>
          <a:solidFill>
            <a:srgbClr val="00257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0" y="406785"/>
              <a:ext cx="2500329" cy="150019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p3d prstMaterial="plastic">
              <a:bevelT w="1270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0" y="406785"/>
              <a:ext cx="2500329" cy="1500198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solidFill>
                    <a:schemeClr val="bg1"/>
                  </a:solidFill>
                </a:rPr>
                <a:t>3-</a:t>
              </a:r>
              <a:r>
                <a:rPr lang="ar-SA" sz="4800" b="1" kern="1200" dirty="0" smtClean="0">
                  <a:solidFill>
                    <a:srgbClr val="FFFF00"/>
                  </a:solidFill>
                </a:rPr>
                <a:t> التقويم المستمر</a:t>
              </a:r>
              <a:endParaRPr lang="en-US" sz="48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1836" y="2393149"/>
            <a:ext cx="2500329" cy="1500198"/>
            <a:chOff x="2750363" y="406785"/>
            <a:chExt cx="2500329" cy="1500198"/>
          </a:xfrm>
          <a:solidFill>
            <a:srgbClr val="00257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2750363" y="406785"/>
              <a:ext cx="2500329" cy="150019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p3d prstMaterial="plastic">
              <a:bevelT w="1270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750363" y="406785"/>
              <a:ext cx="2500329" cy="1500198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2-</a:t>
              </a:r>
              <a:r>
                <a:rPr lang="ar-SA" sz="48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المحتوى العميق المتوازن</a:t>
              </a:r>
              <a:endParaRPr lang="en-US" sz="48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72200" y="2393149"/>
            <a:ext cx="2500329" cy="1500198"/>
            <a:chOff x="5500726" y="406785"/>
            <a:chExt cx="2500329" cy="1500198"/>
          </a:xfrm>
          <a:solidFill>
            <a:srgbClr val="00257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5500726" y="406785"/>
              <a:ext cx="2500329" cy="150019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p3d prstMaterial="plastic">
              <a:bevelT w="1270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500726" y="406785"/>
              <a:ext cx="2500329" cy="1500198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1-</a:t>
              </a:r>
              <a:r>
                <a:rPr lang="ar-SA" sz="48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الخرائط المفاهيمية للخبرات السابقة</a:t>
              </a:r>
              <a:endParaRPr lang="en-US" sz="48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6655" y="4143380"/>
            <a:ext cx="2500329" cy="1500198"/>
            <a:chOff x="1375181" y="2157016"/>
            <a:chExt cx="2500329" cy="1500198"/>
          </a:xfrm>
          <a:solidFill>
            <a:srgbClr val="00257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1375181" y="2157016"/>
              <a:ext cx="2500329" cy="1500198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p3d prstMaterial="plastic">
              <a:bevelT w="1270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375181" y="2157016"/>
              <a:ext cx="2500329" cy="1500198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solidFill>
                    <a:schemeClr val="bg1"/>
                  </a:solidFill>
                </a:rPr>
                <a:t>5-</a:t>
              </a:r>
              <a:r>
                <a:rPr lang="ar-SA" sz="4800" b="1" kern="1200" dirty="0" smtClean="0">
                  <a:solidFill>
                    <a:srgbClr val="FFFF00"/>
                  </a:solidFill>
                </a:rPr>
                <a:t> التطوير المهني</a:t>
              </a:r>
              <a:endParaRPr lang="en-US" sz="48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97016" y="4143380"/>
            <a:ext cx="2500329" cy="1500198"/>
            <a:chOff x="4125544" y="2157016"/>
            <a:chExt cx="2500329" cy="1500198"/>
          </a:xfrm>
          <a:solidFill>
            <a:srgbClr val="00257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4125544" y="2157016"/>
              <a:ext cx="2500329" cy="1500198"/>
            </a:xfrm>
            <a:prstGeom prst="rect">
              <a:avLst/>
            </a:prstGeom>
            <a:grpFill/>
            <a:ln>
              <a:noFill/>
            </a:ln>
            <a:sp3d prstMaterial="plastic">
              <a:bevelT w="1270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25544" y="2157016"/>
              <a:ext cx="2500329" cy="1500198"/>
            </a:xfrm>
            <a:prstGeom prst="rect">
              <a:avLst/>
            </a:prstGeom>
            <a:grpFill/>
            <a:ln>
              <a:noFill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solidFill>
                    <a:schemeClr val="bg1"/>
                  </a:solidFill>
                </a:rPr>
                <a:t>4-</a:t>
              </a:r>
              <a:r>
                <a:rPr lang="ar-SA" sz="4800" b="1" kern="1200" dirty="0" smtClean="0">
                  <a:solidFill>
                    <a:srgbClr val="FFFF00"/>
                  </a:solidFill>
                </a:rPr>
                <a:t> الخطط العلاجية وتنويع التعليم</a:t>
              </a:r>
              <a:endParaRPr lang="en-US" sz="48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28"/>
            <a:ext cx="7572428" cy="243141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/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اليوم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التدريبي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</a:t>
            </a:r>
            <a:endParaRPr lang="ar-SA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الجلسة</a:t>
            </a:r>
            <a:r>
              <a:rPr lang="ar-SA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الثانية</a:t>
            </a:r>
            <a:endParaRPr lang="ar-JO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4" y="3214695"/>
            <a:ext cx="7500990" cy="226726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كتاب</a:t>
            </a:r>
            <a:r>
              <a:rPr lang="ar-SA" sz="8800" b="1" baseline="0" dirty="0" smtClean="0">
                <a:solidFill>
                  <a:srgbClr val="0000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laybill" pitchFamily="82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الطالب – ُبنية الفصل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3" y="5500711"/>
            <a:ext cx="7500990" cy="4616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7086600" cy="1143000"/>
          </a:xfrm>
        </p:spPr>
        <p:txBody>
          <a:bodyPr/>
          <a:lstStyle/>
          <a:p>
            <a:pPr algn="ctr"/>
            <a:r>
              <a:rPr lang="ar-S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 </a:t>
            </a:r>
            <a:r>
              <a:rPr lang="ar-S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الجلسة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3" y="1714488"/>
            <a:ext cx="8643998" cy="3810000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تعرّف المطويات  واستخداماتها 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تعرّف عناصر بنية الفصل في كتاب الطالب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توظيف المطوية في تلخيص الأفكار حول عناصر بنية الفصل في كتاب الطالب</a:t>
            </a:r>
            <a:endParaRPr lang="ar-JO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643048" y="2357430"/>
            <a:ext cx="6084887" cy="1600200"/>
          </a:xfrm>
          <a:prstGeom prst="rect">
            <a:avLst/>
          </a:prstGeom>
        </p:spPr>
        <p:txBody>
          <a:bodyPr wrap="none" lIns="91417" tIns="45709" rIns="91417" bIns="45709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 rtl="1"/>
            <a:r>
              <a:rPr lang="ar-SA" sz="28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المطويات</a:t>
            </a:r>
            <a:endParaRPr lang="en-US" sz="28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4876810"/>
            <a:ext cx="8020088" cy="83097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C00000"/>
                </a:solidFill>
              </a:rPr>
              <a:t>الصقر أطول أنواع الطيورعمراً</a:t>
            </a:r>
            <a:endParaRPr lang="en-US" sz="48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 descr="aguia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7239000" cy="4629150"/>
          </a:xfrm>
          <a:prstGeom prst="snip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500034" y="2285992"/>
            <a:ext cx="8077200" cy="28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just" rtl="1"/>
            <a:r>
              <a:rPr lang="ar-S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وسيلة</a:t>
            </a:r>
            <a:r>
              <a:rPr lang="ar-JO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تصويرية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تفاعلية</a:t>
            </a:r>
            <a:r>
              <a:rPr lang="ar-JO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ثلاثية الأبعاد،</a:t>
            </a:r>
            <a:r>
              <a:rPr lang="ar-S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 عمل </a:t>
            </a:r>
            <a:r>
              <a:rPr lang="ar-JO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الطالب،</a:t>
            </a:r>
            <a:r>
              <a:rPr lang="ar-S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تساعده على </a:t>
            </a:r>
            <a:r>
              <a:rPr lang="ar-S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تنظيم</a:t>
            </a:r>
            <a:r>
              <a:rPr lang="ar-S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S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فكاره </a:t>
            </a:r>
            <a:r>
              <a:rPr lang="ar-S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والتقويم الذاتي.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7200" dirty="0"/>
          </a:p>
        </p:txBody>
      </p:sp>
      <p:sp>
        <p:nvSpPr>
          <p:cNvPr id="3" name="Plaque 2"/>
          <p:cNvSpPr/>
          <p:nvPr/>
        </p:nvSpPr>
        <p:spPr bwMode="auto">
          <a:xfrm>
            <a:off x="3000364" y="571480"/>
            <a:ext cx="2857520" cy="1357322"/>
          </a:xfrm>
          <a:prstGeom prst="plaque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ar-SA" sz="6600" b="1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المطويّة</a:t>
            </a:r>
          </a:p>
          <a:p>
            <a:pPr lvl="0" algn="ctr"/>
            <a:endParaRPr lang="en-US" sz="5400" b="1" dirty="0" smtClean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0" y="1397000"/>
            <a:ext cx="3048000" cy="2032000"/>
            <a:chOff x="0" y="0"/>
            <a:chExt cx="3048000" cy="2032000"/>
          </a:xfrm>
          <a:scene3d>
            <a:camera prst="orthographicFront"/>
            <a:lightRig rig="threePt" dir="t"/>
          </a:scene3d>
        </p:grpSpPr>
        <p:sp>
          <p:nvSpPr>
            <p:cNvPr id="16" name="Round Single Corner Rectangle 15"/>
            <p:cNvSpPr/>
            <p:nvPr/>
          </p:nvSpPr>
          <p:spPr>
            <a:xfrm rot="16200000">
              <a:off x="508000" y="-508000"/>
              <a:ext cx="2032000" cy="3048000"/>
            </a:xfrm>
            <a:prstGeom prst="round1Rect">
              <a:avLst/>
            </a:prstGeom>
            <a:solidFill>
              <a:srgbClr val="002060"/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 Single Corner Rectangle 4"/>
            <p:cNvSpPr/>
            <p:nvPr/>
          </p:nvSpPr>
          <p:spPr>
            <a:xfrm rot="21600000">
              <a:off x="0" y="0"/>
              <a:ext cx="3048000" cy="1524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SA" sz="4400" b="1" kern="120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  <a:cs typeface="+mj-cs"/>
                </a:rPr>
                <a:t>دليل إرشادي للأفكار الرئيسة والنقاط الأساسية</a:t>
              </a:r>
              <a:r>
                <a:rPr kumimoji="1" lang="ar-SA" sz="4400" b="1" kern="12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  <a:cs typeface="+mj-cs"/>
                </a:rPr>
                <a:t> </a:t>
              </a:r>
              <a:endParaRPr lang="en-US" sz="44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0" y="1428739"/>
            <a:ext cx="3048000" cy="2032000"/>
            <a:chOff x="3048000" y="31739"/>
            <a:chExt cx="3048000" cy="2032000"/>
          </a:xfrm>
          <a:scene3d>
            <a:camera prst="orthographicFront"/>
            <a:lightRig rig="threePt" dir="t"/>
          </a:scene3d>
        </p:grpSpPr>
        <p:sp>
          <p:nvSpPr>
            <p:cNvPr id="14" name="Round Single Corner Rectangle 13"/>
            <p:cNvSpPr/>
            <p:nvPr/>
          </p:nvSpPr>
          <p:spPr>
            <a:xfrm>
              <a:off x="3048000" y="31739"/>
              <a:ext cx="3048000" cy="2032000"/>
            </a:xfrm>
            <a:prstGeom prst="round1Rec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 Single Corner Rectangle 6"/>
            <p:cNvSpPr/>
            <p:nvPr/>
          </p:nvSpPr>
          <p:spPr>
            <a:xfrm>
              <a:off x="3048000" y="31739"/>
              <a:ext cx="3048000" cy="1524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SA" sz="4000" b="1" kern="120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  <a:cs typeface="+mj-cs"/>
                </a:rPr>
                <a:t>أخذ الملاحظات وتنظيم المعلومات وحفظها واسترجاعها</a:t>
              </a:r>
              <a:endParaRPr lang="en-US" sz="4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3429000"/>
            <a:ext cx="3048000" cy="2032000"/>
            <a:chOff x="0" y="2032000"/>
            <a:chExt cx="3048000" cy="2032000"/>
          </a:xfrm>
          <a:solidFill>
            <a:srgbClr val="005400"/>
          </a:solidFill>
          <a:scene3d>
            <a:camera prst="orthographicFront"/>
            <a:lightRig rig="threePt" dir="t"/>
          </a:scene3d>
        </p:grpSpPr>
        <p:sp>
          <p:nvSpPr>
            <p:cNvPr id="12" name="Round Single Corner Rectangle 11"/>
            <p:cNvSpPr/>
            <p:nvPr/>
          </p:nvSpPr>
          <p:spPr>
            <a:xfrm rot="10800000">
              <a:off x="0" y="2032000"/>
              <a:ext cx="3048000" cy="2032000"/>
            </a:xfrm>
            <a:prstGeom prst="round1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 Single Corner Rectangle 8"/>
            <p:cNvSpPr/>
            <p:nvPr/>
          </p:nvSpPr>
          <p:spPr>
            <a:xfrm rot="21600000">
              <a:off x="0" y="2539999"/>
              <a:ext cx="3048000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SA" sz="4400" b="1" kern="120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  <a:cs typeface="+mj-cs"/>
                </a:rPr>
                <a:t>أداة تقويم ذاتي</a:t>
              </a:r>
              <a:endParaRPr lang="en-US" sz="4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0" y="3428999"/>
            <a:ext cx="3048000" cy="2032000"/>
            <a:chOff x="3048000" y="2031999"/>
            <a:chExt cx="3048000" cy="2032000"/>
          </a:xfrm>
          <a:scene3d>
            <a:camera prst="orthographicFront"/>
            <a:lightRig rig="threePt" dir="t"/>
          </a:scene3d>
        </p:grpSpPr>
        <p:sp>
          <p:nvSpPr>
            <p:cNvPr id="10" name="Round Single Corner Rectangle 9"/>
            <p:cNvSpPr/>
            <p:nvPr/>
          </p:nvSpPr>
          <p:spPr>
            <a:xfrm rot="5400000">
              <a:off x="3556000" y="1523999"/>
              <a:ext cx="2032000" cy="3048000"/>
            </a:xfrm>
            <a:prstGeom prst="round1Rect">
              <a:avLst/>
            </a:prstGeom>
            <a:solidFill>
              <a:srgbClr val="7030A0"/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 Single Corner Rectangle 10"/>
            <p:cNvSpPr/>
            <p:nvPr/>
          </p:nvSpPr>
          <p:spPr>
            <a:xfrm>
              <a:off x="3048000" y="2539999"/>
              <a:ext cx="3048000" cy="1524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SA" sz="4400" b="1" kern="120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  <a:cs typeface="+mj-cs"/>
                </a:rPr>
                <a:t>بديلاً عن أوراق العمل والعمل اليومي</a:t>
              </a:r>
              <a:endParaRPr lang="en-US" sz="4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1731" y="2920999"/>
            <a:ext cx="4000536" cy="1016000"/>
            <a:chOff x="1047731" y="1523999"/>
            <a:chExt cx="4000536" cy="1016000"/>
          </a:xfrm>
          <a:scene3d>
            <a:camera prst="orthographicFront"/>
            <a:lightRig rig="threeP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1047731" y="1523999"/>
              <a:ext cx="4000536" cy="10160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12"/>
            <p:cNvSpPr/>
            <p:nvPr/>
          </p:nvSpPr>
          <p:spPr>
            <a:xfrm>
              <a:off x="1097328" y="1573596"/>
              <a:ext cx="3901342" cy="916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SA" sz="6000" b="1" kern="12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  <a:cs typeface="+mj-cs"/>
                </a:rPr>
                <a:t>استخدامات المطوية </a:t>
              </a:r>
              <a:endParaRPr kumimoji="1" lang="en-US" sz="6000" b="1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j-cs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8662" y="357170"/>
            <a:ext cx="6500858" cy="1574013"/>
            <a:chOff x="0" y="0"/>
            <a:chExt cx="7215238" cy="1574013"/>
          </a:xfrm>
          <a:solidFill>
            <a:srgbClr val="005400"/>
          </a:solidFill>
        </p:grpSpPr>
        <p:sp>
          <p:nvSpPr>
            <p:cNvPr id="19" name="Rectangle 18"/>
            <p:cNvSpPr/>
            <p:nvPr/>
          </p:nvSpPr>
          <p:spPr>
            <a:xfrm>
              <a:off x="0" y="0"/>
              <a:ext cx="7215238" cy="157401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0" y="0"/>
              <a:ext cx="7215238" cy="157401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6000" b="1" kern="1200" dirty="0" smtClean="0"/>
                <a:t>أوقات</a:t>
              </a:r>
              <a:r>
                <a:rPr lang="en-US" sz="6000" b="1" kern="1200" dirty="0" smtClean="0"/>
                <a:t> </a:t>
              </a:r>
              <a:r>
                <a:rPr lang="ar-SA" sz="6000" b="1" kern="1200" dirty="0" smtClean="0"/>
                <a:t>توظيف المطويّة</a:t>
              </a:r>
              <a:endParaRPr lang="en-US" sz="60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160" y="2548621"/>
            <a:ext cx="1442695" cy="3305427"/>
            <a:chOff x="880" y="1574013"/>
            <a:chExt cx="1442695" cy="3305427"/>
          </a:xfrm>
        </p:grpSpPr>
        <p:sp>
          <p:nvSpPr>
            <p:cNvPr id="17" name="Rectangle 16"/>
            <p:cNvSpPr/>
            <p:nvPr/>
          </p:nvSpPr>
          <p:spPr>
            <a:xfrm>
              <a:off x="880" y="1574013"/>
              <a:ext cx="1442695" cy="33054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880" y="1574013"/>
              <a:ext cx="1442695" cy="33054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latin typeface="Times New Roman" pitchFamily="18" charset="0"/>
                  <a:cs typeface="Times New Roman" pitchFamily="18" charset="0"/>
                </a:rPr>
                <a:t>أثناء المراجعة</a:t>
              </a:r>
              <a:endParaRPr lang="en-US" sz="4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43110" y="2548621"/>
            <a:ext cx="1442695" cy="3305427"/>
            <a:chOff x="1443576" y="1574013"/>
            <a:chExt cx="1442695" cy="3305427"/>
          </a:xfrm>
        </p:grpSpPr>
        <p:sp>
          <p:nvSpPr>
            <p:cNvPr id="15" name="Rectangle 14"/>
            <p:cNvSpPr/>
            <p:nvPr/>
          </p:nvSpPr>
          <p:spPr>
            <a:xfrm>
              <a:off x="1443576" y="1574013"/>
              <a:ext cx="1442695" cy="3305427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592933"/>
                <a:satOff val="0"/>
                <a:lumOff val="187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443576" y="1574013"/>
              <a:ext cx="1442695" cy="33054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4800" b="1" kern="1200" dirty="0" smtClean="0">
                  <a:latin typeface="Times New Roman" pitchFamily="18" charset="0"/>
                  <a:cs typeface="Times New Roman" pitchFamily="18" charset="0"/>
                </a:rPr>
                <a:t>بعد الدرس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3600" b="1" kern="1200" dirty="0" smtClean="0">
                  <a:solidFill>
                    <a:srgbClr val="FFFF00"/>
                  </a:solidFill>
                  <a:latin typeface="Calibri" pitchFamily="34" charset="0"/>
                  <a:cs typeface="Simplified Arabic" pitchFamily="2" charset="-78"/>
                </a:rPr>
                <a:t>للتقويم</a:t>
              </a:r>
              <a:r>
                <a:rPr lang="ar-SA" sz="4800" b="1" kern="1200" dirty="0" smtClean="0">
                  <a:latin typeface="Calibri" pitchFamily="34" charset="0"/>
                  <a:cs typeface="Simplified Arabic" pitchFamily="2" charset="-78"/>
                </a:rPr>
                <a:t> </a:t>
              </a:r>
              <a:r>
                <a:rPr lang="ar-SA" sz="3600" b="1" kern="1200" dirty="0" smtClean="0">
                  <a:solidFill>
                    <a:srgbClr val="FFFF00"/>
                  </a:solidFill>
                  <a:latin typeface="Calibri" pitchFamily="34" charset="0"/>
                  <a:cs typeface="Simplified Arabic" pitchFamily="2" charset="-78"/>
                </a:rPr>
                <a:t>الذاتي</a:t>
              </a:r>
              <a:r>
                <a:rPr lang="ar-SA" sz="4800" b="1" kern="1200" dirty="0" smtClean="0">
                  <a:latin typeface="Calibri" pitchFamily="34" charset="0"/>
                  <a:cs typeface="Simplified Arabic" pitchFamily="2" charset="-78"/>
                </a:rPr>
                <a:t> </a:t>
              </a:r>
              <a:endParaRPr lang="ar-SA" sz="4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Bef>
                  <a:spcPct val="0"/>
                </a:spcBef>
              </a:pPr>
              <a:endParaRPr lang="en-US" sz="4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00497" y="2623907"/>
            <a:ext cx="1442695" cy="3305427"/>
            <a:chOff x="2886271" y="1574013"/>
            <a:chExt cx="1442695" cy="3305427"/>
          </a:xfrm>
        </p:grpSpPr>
        <p:sp>
          <p:nvSpPr>
            <p:cNvPr id="13" name="Rectangle 12"/>
            <p:cNvSpPr/>
            <p:nvPr/>
          </p:nvSpPr>
          <p:spPr>
            <a:xfrm>
              <a:off x="2886271" y="1574013"/>
              <a:ext cx="1442695" cy="3305427"/>
            </a:xfrm>
            <a:prstGeom prst="rect">
              <a:avLst/>
            </a:prstGeom>
            <a:solidFill>
              <a:srgbClr val="000066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185867"/>
                <a:satOff val="0"/>
                <a:lumOff val="3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886271" y="1574013"/>
              <a:ext cx="1442695" cy="33054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atin typeface="Times New Roman" pitchFamily="18" charset="0"/>
                  <a:cs typeface="Times New Roman" pitchFamily="18" charset="0"/>
                </a:rPr>
                <a:t>أثناء الدرس</a:t>
              </a:r>
              <a:endParaRPr lang="en-US" sz="48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solidFill>
                    <a:srgbClr val="FFFF00"/>
                  </a:solidFill>
                  <a:latin typeface="Calibri" pitchFamily="34" charset="0"/>
                  <a:cs typeface="Simplified Arabic" pitchFamily="2" charset="-78"/>
                </a:rPr>
                <a:t>للتلخيص</a:t>
              </a:r>
              <a:r>
                <a:rPr lang="ar-SA" sz="4800" b="1" kern="1200" dirty="0" smtClean="0">
                  <a:latin typeface="Calibri" pitchFamily="34" charset="0"/>
                  <a:cs typeface="Simplified Arabic" pitchFamily="2" charset="-78"/>
                </a:rPr>
                <a:t> </a:t>
              </a:r>
              <a:r>
                <a:rPr lang="ar-SA" sz="3600" b="1" kern="1200" dirty="0" smtClean="0">
                  <a:solidFill>
                    <a:srgbClr val="FFFF00"/>
                  </a:solidFill>
                  <a:latin typeface="Calibri" pitchFamily="34" charset="0"/>
                  <a:cs typeface="Simplified Arabic" pitchFamily="2" charset="-78"/>
                </a:rPr>
                <a:t>والأنشطة</a:t>
              </a:r>
              <a:endParaRPr lang="en-US" sz="3600" b="1" kern="1200" dirty="0">
                <a:solidFill>
                  <a:srgbClr val="FFFF00"/>
                </a:solidFill>
                <a:latin typeface="Calibri" pitchFamily="34" charset="0"/>
                <a:cs typeface="Simplified Arabic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2513" y="2623907"/>
            <a:ext cx="1442695" cy="3305427"/>
            <a:chOff x="4328966" y="1574013"/>
            <a:chExt cx="1442695" cy="3305427"/>
          </a:xfrm>
        </p:grpSpPr>
        <p:sp>
          <p:nvSpPr>
            <p:cNvPr id="11" name="Rectangle 10"/>
            <p:cNvSpPr/>
            <p:nvPr/>
          </p:nvSpPr>
          <p:spPr>
            <a:xfrm>
              <a:off x="4328966" y="1574013"/>
              <a:ext cx="1442695" cy="3305427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778800"/>
                <a:satOff val="0"/>
                <a:lumOff val="563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28966" y="1574013"/>
              <a:ext cx="1442695" cy="33054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4800" b="1" kern="1200" dirty="0" smtClean="0">
                  <a:latin typeface="Times New Roman" pitchFamily="18" charset="0"/>
                  <a:cs typeface="Times New Roman" pitchFamily="18" charset="0"/>
                </a:rPr>
                <a:t>قبل الدرس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36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للتحضير وتنظيم الأفكار </a:t>
              </a:r>
              <a:endParaRPr lang="en-US" sz="3600" b="1" kern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87025" y="2577973"/>
            <a:ext cx="1442695" cy="3305427"/>
            <a:chOff x="5772542" y="1603365"/>
            <a:chExt cx="1442695" cy="3305427"/>
          </a:xfrm>
        </p:grpSpPr>
        <p:sp>
          <p:nvSpPr>
            <p:cNvPr id="9" name="Rectangle 8"/>
            <p:cNvSpPr/>
            <p:nvPr/>
          </p:nvSpPr>
          <p:spPr>
            <a:xfrm>
              <a:off x="5772542" y="1603365"/>
              <a:ext cx="1442695" cy="3305427"/>
            </a:xfrm>
            <a:prstGeom prst="rect">
              <a:avLst/>
            </a:prstGeom>
            <a:solidFill>
              <a:srgbClr val="000308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2371733"/>
                <a:satOff val="0"/>
                <a:lumOff val="7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772542" y="1603365"/>
              <a:ext cx="1442695" cy="33054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800" b="1" kern="1200" dirty="0" smtClean="0">
                  <a:latin typeface="Times New Roman" pitchFamily="18" charset="0"/>
                  <a:cs typeface="Times New Roman" pitchFamily="18" charset="0"/>
                </a:rPr>
                <a:t>عند التقديم لموضوع جديد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6" y="373553"/>
            <a:ext cx="5628418" cy="769419"/>
          </a:xfrm>
          <a:prstGeom prst="rect">
            <a:avLst/>
          </a:prstGeom>
        </p:spPr>
        <p:txBody>
          <a:bodyPr wrap="none" lIns="91417" tIns="45709" rIns="91417" bIns="45709">
            <a:spAutoFit/>
          </a:bodyPr>
          <a:lstStyle/>
          <a:p>
            <a:pPr algn="ctr" rtl="1">
              <a:spcBef>
                <a:spcPct val="60000"/>
              </a:spcBef>
            </a:pPr>
            <a:r>
              <a:rPr lang="ar-SA" sz="4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Simplified Arabic" pitchFamily="2" charset="-78"/>
              </a:rPr>
              <a:t>ماذا وكيف تكتب في المطويّة؟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722" y="4148547"/>
            <a:ext cx="7500990" cy="1923663"/>
            <a:chOff x="0" y="2928967"/>
            <a:chExt cx="7500990" cy="1923663"/>
          </a:xfrm>
          <a:scene3d>
            <a:camera prst="orthographicFront"/>
            <a:lightRig rig="threePt" dir="t"/>
          </a:scene3d>
        </p:grpSpPr>
        <p:sp>
          <p:nvSpPr>
            <p:cNvPr id="15" name="Rectangle 14"/>
            <p:cNvSpPr/>
            <p:nvPr/>
          </p:nvSpPr>
          <p:spPr>
            <a:xfrm>
              <a:off x="0" y="2928967"/>
              <a:ext cx="7500990" cy="19236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928967"/>
              <a:ext cx="7500990" cy="1038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atin typeface="Calibri" pitchFamily="34" charset="0"/>
                  <a:cs typeface="Simplified Arabic" pitchFamily="2" charset="-78"/>
                </a:rPr>
                <a:t>على الأجزاء الداخلية </a:t>
              </a:r>
              <a:r>
                <a:rPr lang="ar-SA" sz="3600" b="1" kern="1200" dirty="0" smtClean="0">
                  <a:solidFill>
                    <a:srgbClr val="FFFF00"/>
                  </a:solidFill>
                  <a:latin typeface="Calibri" pitchFamily="34" charset="0"/>
                  <a:cs typeface="Simplified Arabic" pitchFamily="2" charset="-78"/>
                </a:rPr>
                <a:t>(المعلومات التفصيلية)</a:t>
              </a:r>
              <a:endParaRPr lang="en-US" sz="36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5722" y="5151815"/>
            <a:ext cx="7500990" cy="884885"/>
            <a:chOff x="0" y="3932235"/>
            <a:chExt cx="7500990" cy="884885"/>
          </a:xfrm>
          <a:scene3d>
            <a:camera prst="orthographicFront"/>
            <a:lightRig rig="threePt" dir="t"/>
          </a:scene3d>
        </p:grpSpPr>
        <p:sp>
          <p:nvSpPr>
            <p:cNvPr id="13" name="Rectangle 12"/>
            <p:cNvSpPr/>
            <p:nvPr/>
          </p:nvSpPr>
          <p:spPr>
            <a:xfrm>
              <a:off x="0" y="3932235"/>
              <a:ext cx="7500990" cy="884885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89804"/>
              </a:schemeClr>
            </a:solidFill>
            <a:sp3d>
              <a:bevelT prst="slope"/>
            </a:sp3d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3932235"/>
              <a:ext cx="7500990" cy="8848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35560" rIns="199136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solidFill>
                    <a:srgbClr val="000308"/>
                  </a:solidFill>
                  <a:effectLst/>
                  <a:latin typeface="Calibri" pitchFamily="34" charset="0"/>
                  <a:cs typeface="Simplified Arabic" pitchFamily="2" charset="-78"/>
                </a:rPr>
                <a:t>الأفكار الفرعية، إجابات الأسئلة، البيانات التجريبية، الملاحظات الصفية، التعريفات.</a:t>
              </a:r>
              <a:endParaRPr lang="en-US" sz="3600" kern="1200" dirty="0">
                <a:solidFill>
                  <a:srgbClr val="000308"/>
                </a:solidFill>
                <a:effectLst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5722" y="1221766"/>
            <a:ext cx="7500990" cy="2958594"/>
            <a:chOff x="0" y="2190"/>
            <a:chExt cx="7500990" cy="2958594"/>
          </a:xfrm>
          <a:scene3d>
            <a:camera prst="orthographicFront"/>
            <a:lightRig rig="threePt" dir="t"/>
          </a:scene3d>
        </p:grpSpPr>
        <p:sp>
          <p:nvSpPr>
            <p:cNvPr id="11" name="Up Arrow Callout 10"/>
            <p:cNvSpPr/>
            <p:nvPr/>
          </p:nvSpPr>
          <p:spPr>
            <a:xfrm rot="10800000">
              <a:off x="0" y="2190"/>
              <a:ext cx="7500990" cy="2958594"/>
            </a:xfrm>
            <a:prstGeom prst="upArrowCallout">
              <a:avLst/>
            </a:prstGeom>
            <a:solidFill>
              <a:schemeClr val="tx1">
                <a:lumMod val="75000"/>
                <a:lumOff val="25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2371733"/>
                <a:satOff val="0"/>
                <a:lumOff val="7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Up Arrow Callout 8"/>
            <p:cNvSpPr/>
            <p:nvPr/>
          </p:nvSpPr>
          <p:spPr>
            <a:xfrm>
              <a:off x="0" y="2190"/>
              <a:ext cx="7500990" cy="10384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latin typeface="Calibri" pitchFamily="34" charset="0"/>
                  <a:cs typeface="Simplified Arabic" pitchFamily="2" charset="-78"/>
                </a:rPr>
                <a:t>على الأجزاء الخارجية </a:t>
              </a:r>
              <a:r>
                <a:rPr lang="ar-SA" sz="3600" b="1" kern="1200" dirty="0" smtClean="0">
                  <a:solidFill>
                    <a:srgbClr val="FFFF00"/>
                  </a:solidFill>
                  <a:latin typeface="Calibri" pitchFamily="34" charset="0"/>
                  <a:cs typeface="Simplified Arabic" pitchFamily="2" charset="-78"/>
                </a:rPr>
                <a:t>(المعلومات العامة )</a:t>
              </a:r>
              <a:endParaRPr lang="en-US" sz="36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722" y="2260237"/>
            <a:ext cx="7500990" cy="884619"/>
            <a:chOff x="0" y="1040657"/>
            <a:chExt cx="7500990" cy="884619"/>
          </a:xfrm>
          <a:scene3d>
            <a:camera prst="orthographicFront"/>
            <a:lightRig rig="threePt" dir="t"/>
          </a:scene3d>
        </p:grpSpPr>
        <p:sp>
          <p:nvSpPr>
            <p:cNvPr id="9" name="Rectangle 8"/>
            <p:cNvSpPr/>
            <p:nvPr/>
          </p:nvSpPr>
          <p:spPr>
            <a:xfrm>
              <a:off x="0" y="1040657"/>
              <a:ext cx="7500990" cy="884619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90000"/>
              </a:schemeClr>
            </a:solidFill>
            <a:sp3d>
              <a:bevelT prst="slope"/>
            </a:sp3d>
          </p:spPr>
          <p:style>
            <a:lnRef idx="2">
              <a:schemeClr val="accent4">
                <a:tint val="40000"/>
                <a:alpha val="90000"/>
                <a:hueOff val="2226171"/>
                <a:satOff val="98632"/>
                <a:lumOff val="14274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2226171"/>
                <a:satOff val="98632"/>
                <a:lumOff val="142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1040657"/>
              <a:ext cx="7500990" cy="8846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35560" rIns="199136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kern="1200" dirty="0" smtClean="0">
                  <a:solidFill>
                    <a:srgbClr val="000308"/>
                  </a:solidFill>
                  <a:effectLst/>
                  <a:latin typeface="Calibri" pitchFamily="34" charset="0"/>
                  <a:cs typeface="Simplified Arabic" pitchFamily="2" charset="-78"/>
                </a:rPr>
                <a:t>العناوين، المُفردات، المفاهيم، الأسئلة، الأفكار الرئيسة، القوانين والنظريات</a:t>
              </a:r>
              <a:endParaRPr lang="en-US" sz="3600" kern="1200" dirty="0">
                <a:solidFill>
                  <a:srgbClr val="000308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5359" y="785794"/>
            <a:ext cx="5641242" cy="707864"/>
          </a:xfrm>
          <a:prstGeom prst="rect">
            <a:avLst/>
          </a:prstGeom>
        </p:spPr>
        <p:txBody>
          <a:bodyPr wrap="none" lIns="91417" tIns="45709" rIns="91417" bIns="45709">
            <a:spAutoFit/>
          </a:bodyPr>
          <a:lstStyle/>
          <a:p>
            <a:pPr algn="ctr" rtl="1">
              <a:spcBef>
                <a:spcPct val="60000"/>
              </a:spcBef>
            </a:pPr>
            <a:r>
              <a:rPr lang="ar-SA" sz="40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Simplified Arabic" pitchFamily="2" charset="-78"/>
              </a:rPr>
              <a:t>نماذج مطويات معدّة من السلسلة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571900" cy="2357454"/>
          </a:xfrm>
          <a:prstGeom prst="round2Diag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1" y="1928802"/>
            <a:ext cx="3500462" cy="2357454"/>
          </a:xfrm>
          <a:prstGeom prst="round2Diag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6" y="4643446"/>
            <a:ext cx="4276725" cy="1828800"/>
          </a:xfrm>
          <a:prstGeom prst="round2Diag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2" y="1857366"/>
            <a:ext cx="8501122" cy="1351630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4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ar-SA" sz="4400" b="1" baseline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ar-SA" sz="4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من خلال تعليمات خطوات إعداد المطويّة :</a:t>
            </a:r>
          </a:p>
          <a:p>
            <a:pPr marL="26981" algn="just" rtl="1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ar-S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قم بعمل المطوية الموضحة في الشكل لاستعمالها في هذه الجلسة والجلسة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لقادمة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357166"/>
            <a:ext cx="8272490" cy="914162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(4)  تكوين المطويّة</a:t>
            </a:r>
            <a:r>
              <a:rPr lang="ar-SA" sz="4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29010"/>
            <a:ext cx="5929354" cy="30384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788" y="1513057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فردي         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الزمن :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15دقيقة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742"/>
            <a:ext cx="8501090" cy="4031851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ar-SA" sz="17300" b="1" dirty="0" smtClean="0">
                <a:latin typeface="Times New Roman" pitchFamily="18" charset="0"/>
                <a:cs typeface="Simplified Arabic" pitchFamily="2" charset="-78"/>
              </a:rPr>
              <a:t>كتاب الطالب</a:t>
            </a:r>
          </a:p>
          <a:p>
            <a:pPr algn="ctr"/>
            <a:r>
              <a:rPr lang="ar-SA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Simplified Arabic" pitchFamily="2" charset="-78"/>
              </a:rPr>
              <a:t>بُنية الفصل</a:t>
            </a:r>
          </a:p>
          <a:p>
            <a:pPr algn="ctr"/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Simplified Arabic Backslanted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2553033"/>
            <a:ext cx="8253466" cy="2062081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j-cs"/>
              </a:rPr>
              <a:t>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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بالتعاون </a:t>
            </a:r>
            <a:r>
              <a:rPr lang="ar-SA" sz="48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j-cs"/>
              </a:rPr>
              <a:t>مع </a:t>
            </a:r>
            <a:r>
              <a:rPr lang="ar-SA" sz="4800" b="1" dirty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j-cs"/>
              </a:rPr>
              <a:t>أعضاء مجموعتك </a:t>
            </a:r>
            <a:r>
              <a:rPr lang="ar-SA" sz="48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j-cs"/>
              </a:rPr>
              <a:t>:</a:t>
            </a:r>
            <a:endParaRPr lang="ar-SA" sz="4800" b="1" dirty="0" smtClean="0">
              <a:solidFill>
                <a:srgbClr val="002060"/>
              </a:solidFill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800" b="1" dirty="0" smtClean="0">
              <a:ln w="11430"/>
              <a:solidFill>
                <a:srgbClr val="002060"/>
              </a:solidFill>
              <a:latin typeface="+mn-lt"/>
              <a:ea typeface="+mn-ea"/>
              <a:cs typeface="+mj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استخدم الشكل</a:t>
            </a: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التالي</a:t>
            </a: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في </a:t>
            </a:r>
            <a:r>
              <a:rPr lang="ar-JO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إ</a:t>
            </a: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يجاد مفكوك</a:t>
            </a:r>
            <a:r>
              <a:rPr lang="en-US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   </a:t>
            </a:r>
            <a:r>
              <a:rPr lang="ar-SA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baseline="30000" dirty="0" smtClean="0">
                <a:solidFill>
                  <a:srgbClr val="002060"/>
                </a:solidFill>
              </a:rPr>
              <a:t>2</a:t>
            </a: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(</a:t>
            </a:r>
            <a:r>
              <a:rPr lang="en-US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b </a:t>
            </a: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 +</a:t>
            </a:r>
            <a:r>
              <a:rPr lang="en-US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 a </a:t>
            </a:r>
            <a:r>
              <a:rPr lang="ar-SA" sz="4800" b="1" dirty="0" smtClean="0">
                <a:ln w="11430"/>
                <a:solidFill>
                  <a:srgbClr val="002060"/>
                </a:solidFill>
                <a:latin typeface="+mn-lt"/>
                <a:ea typeface="+mn-ea"/>
                <a:cs typeface="+mj-cs"/>
              </a:rPr>
              <a:t> ) .</a:t>
            </a:r>
            <a:endParaRPr lang="en-US" sz="4800" b="1" dirty="0" smtClean="0">
              <a:ln w="11430"/>
              <a:solidFill>
                <a:srgbClr val="002060"/>
              </a:solidFill>
              <a:latin typeface="+mn-lt"/>
              <a:ea typeface="+mn-ea"/>
              <a:cs typeface="+mj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8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357171"/>
            <a:ext cx="6443690" cy="194922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</a:t>
            </a:r>
            <a:r>
              <a:rPr lang="en-US" sz="54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54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(5)</a:t>
            </a:r>
            <a:r>
              <a:rPr lang="ar-SA" sz="5400" b="1" baseline="0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54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ورقة عمل (3)</a:t>
            </a:r>
            <a:r>
              <a:rPr lang="ar-SA" sz="5400" b="1" dirty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/>
            </a:r>
            <a:br>
              <a:rPr lang="ar-SA" sz="5400" b="1" dirty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</a:br>
            <a:r>
              <a:rPr lang="ar-SA" sz="5400" b="1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الاستكشاف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70" y="129981"/>
            <a:ext cx="2156019" cy="18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71542" y="1968650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جماعي     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الزمن :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15دقيقة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" y="0"/>
            <a:ext cx="184684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7" tIns="45709" rIns="91417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" y="2562225"/>
            <a:ext cx="184684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7" tIns="45709" rIns="91417" bIns="45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46" y="4429142"/>
            <a:ext cx="2057400" cy="2105025"/>
          </a:xfrm>
          <a:prstGeom prst="round2Diag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1" y="117118"/>
            <a:ext cx="247856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00232" y="500042"/>
            <a:ext cx="5910290" cy="1938970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</a:t>
            </a:r>
            <a:r>
              <a:rPr lang="en-US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(6) ورقة عمل (4)</a:t>
            </a:r>
            <a: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/>
            </a:r>
            <a:b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</a:b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عناصر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بنية</a:t>
            </a:r>
            <a:r>
              <a:rPr lang="ar-S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الفصل في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كتاب</a:t>
            </a:r>
            <a:r>
              <a:rPr lang="ar-S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الطالب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00382"/>
            <a:ext cx="7824814" cy="2718671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  <a:sym typeface="Wingdings"/>
              </a:rPr>
              <a:t>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بالتعاون مع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أفراد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مجموعتك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:            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600" b="1" dirty="0" smtClean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-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تصفح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كتاب الطالب الموجود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بين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يديك</a:t>
            </a:r>
            <a:endParaRPr lang="ar-JO" sz="4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- حدّد العناصر الرئيسة التي تتكون منها بنية الفصل في كتاب الطالب.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-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صِف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كل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عنصرمن العناصر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0100" y="2247076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جماعي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الزمن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: 15دقيقة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857488" y="357166"/>
            <a:ext cx="3643338" cy="714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17" tIns="45709" rIns="91417" bIns="45709" anchor="ctr"/>
          <a:lstStyle/>
          <a:p>
            <a:pPr algn="ctr" rtl="1" eaLnBrk="0" hangingPunct="0">
              <a:defRPr/>
            </a:pPr>
            <a:r>
              <a:rPr lang="ar-SA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JO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الطالب</a:t>
            </a:r>
            <a:r>
              <a:rPr lang="ar-SA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ـ</a:t>
            </a:r>
            <a:r>
              <a:rPr lang="ar-SA" sz="3600" b="1" baseline="0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بنية الفصل</a:t>
            </a:r>
          </a:p>
          <a:p>
            <a:pPr algn="ctr" eaLnBrk="0" hangingPunct="0">
              <a:defRPr/>
            </a:pPr>
            <a:endParaRPr lang="en-US" sz="18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0566" y="5143516"/>
            <a:ext cx="2857520" cy="62576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baseline="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50&amp;slidetitle=Slide 50"/>
              </a:rPr>
              <a:t>الصف الرابع الابتدائي</a:t>
            </a:r>
            <a:endParaRPr lang="ar-SA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spcBef>
                <a:spcPct val="50000"/>
              </a:spcBef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87522" y="5143522"/>
            <a:ext cx="2857520" cy="62576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baseline="0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60&amp;slidetitle=Slide 60"/>
              </a:rPr>
              <a:t>الصف الأول الاعدادي</a:t>
            </a:r>
            <a:endParaRPr lang="ar-SA" b="1" baseline="0" dirty="0" smtClean="0">
              <a:solidFill>
                <a:srgbClr val="0060A8"/>
              </a:solidFill>
              <a:latin typeface="Times New Roman" pitchFamily="18" charset="0"/>
              <a:cs typeface="Times New Roman" pitchFamily="18" charset="0"/>
              <a:hlinkClick r:id="rId4" action="ppaction://hlinkpres?slideindex=1&amp;slidetitle="/>
            </a:endParaRPr>
          </a:p>
          <a:p>
            <a:pPr algn="justLow" rtl="1">
              <a:spcBef>
                <a:spcPct val="50000"/>
              </a:spcBef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pic>
        <p:nvPicPr>
          <p:cNvPr id="1029" name="Picture 5" descr="C:\Documents and Settings\farouk.khalaf\Desktop\math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0478" y="1500176"/>
            <a:ext cx="2606169" cy="350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farouk.khalaf\Desktop\math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6" y="1500176"/>
            <a:ext cx="2656763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águia cabeçabran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2" y="2514600"/>
            <a:ext cx="5410200" cy="3886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09512" y="228611"/>
            <a:ext cx="8020088" cy="83097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C00000"/>
                </a:solidFill>
              </a:rPr>
              <a:t>يعيش الصقر حتى 70 عاماً</a:t>
            </a:r>
            <a:endParaRPr lang="en-US" sz="4800" b="1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8"/>
            <a:ext cx="8839200" cy="64630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ولكن حتى يعيش الصقر لهذا العمر، عليه أن يتخذ قراراً صعباً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500182"/>
            <a:ext cx="7572428" cy="161067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 rtl="1"/>
            <a:r>
              <a:rPr lang="ar-SA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كتاب الطالب – </a:t>
            </a:r>
            <a:r>
              <a:rPr lang="ar-SA" sz="8000" b="1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JO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نية الفصل</a:t>
            </a: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8" y="2714625"/>
            <a:ext cx="7500990" cy="200052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الصف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الرابع </a:t>
            </a:r>
            <a:r>
              <a:rPr lang="ar-SA" sz="8800" b="1" dirty="0" err="1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JO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8800" b="1" dirty="0" err="1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بتدائي</a:t>
            </a:r>
            <a:endParaRPr lang="ar-SA" sz="88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اليوم الأول - الجلسة الثانية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3" y="5643586"/>
            <a:ext cx="7500990" cy="4616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7" y="814427"/>
            <a:ext cx="3952875" cy="511492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1328" y="71436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57224" y="1500174"/>
            <a:ext cx="1357322" cy="1143008"/>
          </a:xfrm>
          <a:prstGeom prst="wedgeRectCallout">
            <a:avLst>
              <a:gd name="adj1" fmla="val 97139"/>
              <a:gd name="adj2" fmla="val -7405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عنوان</a:t>
            </a:r>
            <a:r>
              <a:rPr lang="ar-SA" sz="4000" b="1" baseline="0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الفصل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643702" y="1928802"/>
            <a:ext cx="1714512" cy="928694"/>
          </a:xfrm>
          <a:prstGeom prst="wedgeRectCallout">
            <a:avLst>
              <a:gd name="adj1" fmla="val -178216"/>
              <a:gd name="adj2" fmla="val -4606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الفكرة</a:t>
            </a:r>
            <a:r>
              <a:rPr lang="ar-SA" sz="4000" b="1" baseline="0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العامة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03919" y="2928956"/>
            <a:ext cx="3225803" cy="58990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الهدف العام للفصل وأهميته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142976" y="3857628"/>
            <a:ext cx="1785950" cy="928694"/>
          </a:xfrm>
          <a:prstGeom prst="wedgeRectCallout">
            <a:avLst>
              <a:gd name="adj1" fmla="val 123597"/>
              <a:gd name="adj2" fmla="val -16967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Simplified Arabic" pitchFamily="2" charset="-78"/>
              </a:rPr>
              <a:t>مثال من واقع الحياة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7503" y="4839381"/>
            <a:ext cx="3225803" cy="58990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يخدم الفكرة العامة للفصل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286513" y="4000504"/>
            <a:ext cx="1643074" cy="857256"/>
          </a:xfrm>
          <a:prstGeom prst="wedgeRectCallout">
            <a:avLst>
              <a:gd name="adj1" fmla="val -161265"/>
              <a:gd name="adj2" fmla="val 1614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Simplified Arabic" pitchFamily="2" charset="-78"/>
              </a:rPr>
              <a:t>ماذا أتعلم في هذا الفصل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561039" y="4929198"/>
            <a:ext cx="3225803" cy="918200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يعطي فكرة عن المعرفة الرياضية المتوقع تعلمها خلال هذا الفصل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3" y="876300"/>
            <a:ext cx="3895725" cy="510540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1328" y="71436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786578" y="2786058"/>
            <a:ext cx="1714512" cy="928694"/>
          </a:xfrm>
          <a:prstGeom prst="wedgeRectCallout">
            <a:avLst>
              <a:gd name="adj1" fmla="val -210439"/>
              <a:gd name="adj2" fmla="val 9205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المطويات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75355" y="3918288"/>
            <a:ext cx="3225803" cy="1082348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المطوية التي سيتم تكوينها</a:t>
            </a:r>
            <a:r>
              <a:rPr lang="ar-SA" sz="3200" b="1" baseline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واستخدامها خلال الفصل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71541"/>
            <a:ext cx="3905250" cy="511492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1328" y="71436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429388" y="2357430"/>
            <a:ext cx="1714512" cy="928694"/>
          </a:xfrm>
          <a:prstGeom prst="wedgeRectCallout">
            <a:avLst>
              <a:gd name="adj1" fmla="val -178958"/>
              <a:gd name="adj2" fmla="val -18212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التهيئة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03919" y="3410607"/>
            <a:ext cx="3225803" cy="58990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اختبار تشخيصي في بداية كل فصل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785797" y="857237"/>
            <a:ext cx="4786347" cy="5156993"/>
            <a:chOff x="785786" y="857232"/>
            <a:chExt cx="4786347" cy="515699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857232"/>
              <a:ext cx="4762500" cy="3086100"/>
            </a:xfrm>
            <a:prstGeom prst="round2Diag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1785926"/>
              <a:ext cx="4781550" cy="2343150"/>
            </a:xfrm>
            <a:prstGeom prst="round2Diag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7" y="2714620"/>
              <a:ext cx="4786346" cy="3299605"/>
            </a:xfrm>
            <a:prstGeom prst="round2Diag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</p:grp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2844" y="142874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643702" y="1643050"/>
            <a:ext cx="1714512" cy="928694"/>
          </a:xfrm>
          <a:prstGeom prst="wedgeRectCallout">
            <a:avLst>
              <a:gd name="adj1" fmla="val -131551"/>
              <a:gd name="adj2" fmla="val 1069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حل المسألة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29333" y="2714631"/>
            <a:ext cx="2940051" cy="1518364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تزود السلسلة الطالب بخطط ملائمة لحل المسألة وتقدم مهارات حل المسألة وتطبيقات عليها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71541"/>
            <a:ext cx="3905250" cy="511492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142874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357950" y="1928802"/>
            <a:ext cx="1714512" cy="928694"/>
          </a:xfrm>
          <a:prstGeom prst="wedgeRectCallout">
            <a:avLst>
              <a:gd name="adj1" fmla="val -178958"/>
              <a:gd name="adj2" fmla="val -9460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هيا بنا نلعب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14944" y="3000373"/>
            <a:ext cx="3582993" cy="1518364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ar-JO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لعبة رياضية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 موجودة في بعض الفصول</a:t>
            </a:r>
            <a:r>
              <a:rPr lang="ar-JO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 تدعم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 تعلم الطلاب لموضوع في الفصل.</a:t>
            </a:r>
            <a:r>
              <a:rPr lang="ar-JO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ترافق اللعبة تعليمات تنفيذ هذه اللعبة. 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76300"/>
            <a:ext cx="3905250" cy="510540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142874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86512" y="2000240"/>
            <a:ext cx="1571636" cy="714380"/>
          </a:xfrm>
          <a:prstGeom prst="wedgeRectCallout">
            <a:avLst>
              <a:gd name="adj1" fmla="val -163942"/>
              <a:gd name="adj2" fmla="val -15136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استكشاف</a:t>
            </a:r>
            <a:endParaRPr lang="ar-JO" sz="40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14944" y="2857501"/>
            <a:ext cx="3582993" cy="124649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ar-JO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أ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نشطة استكشافية  تستعمل المحسوسات والنماذج لمساعدة الطالب على تعلم المفاهيم.</a:t>
            </a:r>
          </a:p>
          <a:p>
            <a:pPr algn="justLow" rtl="1">
              <a:spcBef>
                <a:spcPct val="50000"/>
              </a:spcBef>
            </a:pPr>
            <a:endParaRPr lang="ar-SA" sz="11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66775"/>
            <a:ext cx="3905250" cy="512445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2844" y="142874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143636" y="1643050"/>
            <a:ext cx="1714512" cy="714380"/>
          </a:xfrm>
          <a:prstGeom prst="wedgeRectCallout">
            <a:avLst>
              <a:gd name="adj1" fmla="val -160439"/>
              <a:gd name="adj2" fmla="val -969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Simplified Arabic" pitchFamily="2" charset="-78"/>
              </a:rPr>
              <a:t>توسع</a:t>
            </a:r>
            <a:endParaRPr lang="ar-JO" sz="4000" b="1" dirty="0" smtClean="0">
              <a:solidFill>
                <a:schemeClr val="bg1"/>
              </a:solidFill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3508" y="2643204"/>
            <a:ext cx="3582993" cy="124649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ar-JO" sz="3200" b="1" dirty="0" smtClean="0">
                <a:solidFill>
                  <a:srgbClr val="FFFF00"/>
                </a:solidFill>
                <a:cs typeface="Simplified Arabic" pitchFamily="2" charset="-78"/>
              </a:rPr>
              <a:t>أ</a:t>
            </a: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نشطة توسعية</a:t>
            </a:r>
            <a:r>
              <a:rPr lang="en-US" sz="3200" b="1" dirty="0" smtClean="0">
                <a:solidFill>
                  <a:srgbClr val="FFFF00"/>
                </a:solidFill>
                <a:cs typeface="Simplified Arabic" pitchFamily="2" charset="-78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توجد في بعض الفصول تستعمل المحسوسات والنماذج لمساعدة الطالب على تعلم المفاهيم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.</a:t>
            </a:r>
          </a:p>
          <a:p>
            <a:pPr algn="justLow" rtl="1">
              <a:spcBef>
                <a:spcPct val="50000"/>
              </a:spcBef>
            </a:pPr>
            <a:endParaRPr lang="ar-SA" sz="11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04897"/>
            <a:ext cx="3905250" cy="50958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5715011" y="1066800"/>
            <a:ext cx="2555875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ar-SA">
              <a:solidFill>
                <a:schemeClr val="accent1"/>
              </a:solidFill>
              <a:cs typeface="Simplified Arabic" pitchFamily="2" charset="-78"/>
            </a:endParaRPr>
          </a:p>
          <a:p>
            <a:pPr algn="ctr" rtl="1">
              <a:spcBef>
                <a:spcPct val="50000"/>
              </a:spcBef>
            </a:pPr>
            <a:endParaRPr lang="ar-SA" sz="3600">
              <a:solidFill>
                <a:schemeClr val="accent1"/>
              </a:solidFill>
              <a:cs typeface="Simplified Arabic" pitchFamily="2" charset="-78"/>
            </a:endParaRPr>
          </a:p>
          <a:p>
            <a:pPr algn="ctr" rtl="1">
              <a:spcBef>
                <a:spcPct val="50000"/>
              </a:spcBef>
            </a:pPr>
            <a:endParaRPr lang="ar-SA" sz="3600">
              <a:solidFill>
                <a:schemeClr val="accent1"/>
              </a:solidFill>
              <a:cs typeface="Simplified Arabic" pitchFamily="2" charset="-78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2844" y="142874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643702" y="2000240"/>
            <a:ext cx="1714512" cy="928694"/>
          </a:xfrm>
          <a:prstGeom prst="wedgeRectCallout">
            <a:avLst>
              <a:gd name="adj1" fmla="val -190810"/>
              <a:gd name="adj2" fmla="val -12332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اختبار الفصل</a:t>
            </a:r>
            <a:endParaRPr lang="ar-JO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43636" y="3071811"/>
            <a:ext cx="2725737" cy="887422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اختبار لقياس مدى تحقق أهداف الفصل</a:t>
            </a:r>
          </a:p>
          <a:p>
            <a:pPr algn="ctr" rtl="1">
              <a:spcBef>
                <a:spcPct val="50000"/>
              </a:spcBef>
            </a:pPr>
            <a:endParaRPr lang="ar-SA" sz="9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7" y="881066"/>
            <a:ext cx="3895725" cy="50958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6877050" y="2060576"/>
            <a:ext cx="144145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ar-JO" sz="2400">
              <a:cs typeface="Simplified Arabic" pitchFamily="2" charset="-78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2844" y="142874"/>
            <a:ext cx="1981200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429388" y="1643050"/>
            <a:ext cx="1714512" cy="928694"/>
          </a:xfrm>
          <a:prstGeom prst="wedgeRectCallout">
            <a:avLst>
              <a:gd name="adj1" fmla="val -282661"/>
              <a:gd name="adj2" fmla="val -9734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اختبار تراكمي</a:t>
            </a:r>
            <a:endParaRPr lang="ar-JO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86380" y="2714642"/>
            <a:ext cx="3582993" cy="124649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اختبار يستخدم كتدريب ومراجعة تراكمية كمؤشر على مدى التقدم الذي أحرزه الطالب</a:t>
            </a:r>
            <a:r>
              <a:rPr lang="ar-JO" sz="32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Simplified Arabic" pitchFamily="2" charset="-78"/>
              </a:rPr>
              <a:t>.</a:t>
            </a:r>
            <a:endParaRPr lang="ar-SA" sz="32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  <a:p>
            <a:pPr algn="justLow" rtl="1">
              <a:spcBef>
                <a:spcPct val="50000"/>
              </a:spcBef>
            </a:pPr>
            <a:endParaRPr lang="ar-SA" sz="11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Simplified Arabic" pitchFamily="2" charset="-78"/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 bwMode="auto">
          <a:xfrm>
            <a:off x="4500564" y="6215082"/>
            <a:ext cx="428628" cy="428628"/>
          </a:xfrm>
          <a:prstGeom prst="actionButtonHome">
            <a:avLst/>
          </a:prstGeom>
          <a:solidFill>
            <a:srgbClr val="00B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guia unh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5" y="990600"/>
            <a:ext cx="5925207" cy="4191000"/>
          </a:xfrm>
          <a:prstGeom prst="flowChartInputOutput">
            <a:avLst/>
          </a:prstGeom>
          <a:ln w="76200"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152401"/>
            <a:ext cx="4114800" cy="707864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 smtClean="0">
                <a:solidFill>
                  <a:srgbClr val="C00000"/>
                </a:solidFill>
              </a:rPr>
              <a:t>عندما يبلغ 40 عاماً</a:t>
            </a:r>
            <a:endParaRPr lang="pt-BR" sz="4000" b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5257809"/>
            <a:ext cx="8143932" cy="64630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تعجز أظافره التي كانت تتميز بالمرونة عن الامساك بالفريسة وهي مصدر غذائه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500186"/>
            <a:ext cx="7572428" cy="161067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 rtl="1"/>
            <a:r>
              <a:rPr lang="ar-SA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كتاب الطالب – بنية الفصل</a:t>
            </a: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8" y="2714625"/>
            <a:ext cx="7500990" cy="200052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الصف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الاعدادي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اليوم الأول - الجلسة الثانية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3" y="5643590"/>
            <a:ext cx="7500990" cy="4616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79" y="881066"/>
            <a:ext cx="3596054" cy="50958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1328" y="71422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76967" y="1928802"/>
            <a:ext cx="1357322" cy="1143008"/>
          </a:xfrm>
          <a:prstGeom prst="wedgeRectCallout">
            <a:avLst>
              <a:gd name="adj1" fmla="val 97139"/>
              <a:gd name="adj2" fmla="val -74052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عنوان</a:t>
            </a:r>
            <a:r>
              <a:rPr lang="ar-SA" sz="4000" b="1" baseline="0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الفصل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500826" y="1500174"/>
            <a:ext cx="1714512" cy="928694"/>
          </a:xfrm>
          <a:prstGeom prst="wedgeRectCallout">
            <a:avLst>
              <a:gd name="adj1" fmla="val -192990"/>
              <a:gd name="adj2" fmla="val 1646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الفكرة</a:t>
            </a:r>
            <a:r>
              <a:rPr lang="ar-SA" sz="4000" b="1" baseline="0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العامة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43571" y="2481913"/>
            <a:ext cx="3225803" cy="589905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الهدف العام للفصل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214414" y="3857628"/>
            <a:ext cx="1643074" cy="857256"/>
          </a:xfrm>
          <a:prstGeom prst="wedgeRectCallout">
            <a:avLst>
              <a:gd name="adj1" fmla="val 113965"/>
              <a:gd name="adj2" fmla="val -108209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Simplified Arabic" pitchFamily="2" charset="-78"/>
              </a:rPr>
              <a:t>الربط بالحياة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98" y="4857760"/>
            <a:ext cx="3225803" cy="918200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موقف من واقع الحياة متعلق بموضوع الفصل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000760" y="3429000"/>
            <a:ext cx="1643074" cy="857256"/>
          </a:xfrm>
          <a:prstGeom prst="wedgeRectCallout">
            <a:avLst>
              <a:gd name="adj1" fmla="val -168095"/>
              <a:gd name="adj2" fmla="val -142914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cs typeface="Simplified Arabic" pitchFamily="2" charset="-78"/>
              </a:rPr>
              <a:t>المفردات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14943" y="4357694"/>
            <a:ext cx="3225803" cy="1082348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توجد في معظم</a:t>
            </a:r>
            <a:r>
              <a:rPr lang="ar-SA" sz="3200" b="1" baseline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الفصول وتركز على المفردات الأساسية في الفصل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77" y="881066"/>
            <a:ext cx="3604846" cy="50958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20569" y="3071810"/>
            <a:ext cx="1714512" cy="928694"/>
          </a:xfrm>
          <a:prstGeom prst="wedgeRectCallout">
            <a:avLst>
              <a:gd name="adj1" fmla="val -175301"/>
              <a:gd name="adj2" fmla="val 61617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المطويات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8" y="4143380"/>
            <a:ext cx="3225803" cy="918200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المطوية التي سيتم تكوينها واستخدامها في هذا الفصل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63" y="866775"/>
            <a:ext cx="3596054" cy="512445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154626" y="1928802"/>
            <a:ext cx="1714512" cy="928694"/>
          </a:xfrm>
          <a:prstGeom prst="wedgeRectCallout">
            <a:avLst>
              <a:gd name="adj1" fmla="val -203280"/>
              <a:gd name="adj2" fmla="val -119494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التهيئة</a:t>
            </a:r>
            <a:endParaRPr lang="ar-SA" sz="40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7371" y="3053414"/>
            <a:ext cx="3225803" cy="589905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اختبار تشخيصي في بداية كل فصل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64" y="957281"/>
            <a:ext cx="3587262" cy="511492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31430" y="3082304"/>
            <a:ext cx="3225803" cy="918200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تزود السلسلة الطالب بمهارات وطرق حل المسألة وتطبيقاتها</a:t>
            </a:r>
          </a:p>
          <a:p>
            <a:pPr algn="justLow" rtl="1">
              <a:spcBef>
                <a:spcPct val="50000"/>
              </a:spcBef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88684" y="1928802"/>
            <a:ext cx="1714512" cy="1000132"/>
          </a:xfrm>
          <a:prstGeom prst="wedgeRectCallout">
            <a:avLst>
              <a:gd name="adj1" fmla="val -164509"/>
              <a:gd name="adj2" fmla="val -103574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استراتيجية</a:t>
            </a:r>
            <a:r>
              <a:rPr lang="ar-SA" sz="4000" b="1" baseline="0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حل المسألة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77" y="881066"/>
            <a:ext cx="3604846" cy="50958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99542" y="2910771"/>
            <a:ext cx="3429024" cy="1518364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 smtClean="0">
                <a:solidFill>
                  <a:srgbClr val="FFFF00"/>
                </a:solidFill>
                <a:cs typeface="Simplified Arabic" pitchFamily="2" charset="-78"/>
              </a:rPr>
              <a:t>أ</a:t>
            </a: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نشطة استكشافية</a:t>
            </a:r>
            <a:r>
              <a:rPr lang="en-US" sz="3200" b="1" dirty="0" smtClean="0">
                <a:solidFill>
                  <a:srgbClr val="FFFF00"/>
                </a:solidFill>
                <a:cs typeface="Simplified Arabic" pitchFamily="2" charset="-78"/>
              </a:rPr>
              <a:t> </a:t>
            </a:r>
            <a:r>
              <a:rPr lang="ar-JO" sz="3200" b="1" dirty="0" smtClean="0">
                <a:solidFill>
                  <a:srgbClr val="FFFF00"/>
                </a:solidFill>
                <a:cs typeface="Simplified Arabic" pitchFamily="2" charset="-78"/>
              </a:rPr>
              <a:t>م</a:t>
            </a: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وجودة في بعض الفصول تستعمل المحسوسات والنماذج لمساعدة الطالب على تعلم المفاهيم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890855" y="1714488"/>
            <a:ext cx="1714512" cy="928694"/>
          </a:xfrm>
          <a:prstGeom prst="wedgeRectCallout">
            <a:avLst>
              <a:gd name="adj1" fmla="val -193229"/>
              <a:gd name="adj2" fmla="val -87947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استكشاف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62" y="947756"/>
            <a:ext cx="3604846" cy="512445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220569" y="2000240"/>
            <a:ext cx="1714512" cy="928694"/>
          </a:xfrm>
          <a:prstGeom prst="wedgeRectCallout">
            <a:avLst>
              <a:gd name="adj1" fmla="val -182525"/>
              <a:gd name="adj2" fmla="val -106088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توسع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00698" y="3096189"/>
            <a:ext cx="3225803" cy="1190069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 smtClean="0">
                <a:solidFill>
                  <a:srgbClr val="FFFF00"/>
                </a:solidFill>
                <a:cs typeface="Simplified Arabic" pitchFamily="2" charset="-78"/>
              </a:rPr>
              <a:t>أ</a:t>
            </a: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نشطة توسعية موجودة في بعض الفصول تستعمل التقنية أوالنماذج لمساعدة الطالب على تعلم المفاهيم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64" y="966806"/>
            <a:ext cx="3587262" cy="510540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5715004" y="1066800"/>
            <a:ext cx="2555875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ar-SA">
              <a:solidFill>
                <a:schemeClr val="accent1"/>
              </a:solidFill>
              <a:cs typeface="Simplified Arabic" pitchFamily="2" charset="-78"/>
            </a:endParaRPr>
          </a:p>
          <a:p>
            <a:pPr algn="ctr" rtl="1">
              <a:spcBef>
                <a:spcPct val="50000"/>
              </a:spcBef>
            </a:pPr>
            <a:endParaRPr lang="ar-SA" sz="3600">
              <a:solidFill>
                <a:schemeClr val="accent1"/>
              </a:solidFill>
              <a:cs typeface="Simplified Arabic" pitchFamily="2" charset="-78"/>
            </a:endParaRPr>
          </a:p>
          <a:p>
            <a:pPr algn="ctr" rtl="1">
              <a:spcBef>
                <a:spcPct val="50000"/>
              </a:spcBef>
            </a:pPr>
            <a:endParaRPr lang="ar-SA" sz="3600">
              <a:solidFill>
                <a:schemeClr val="accent1"/>
              </a:solidFill>
              <a:cs typeface="Simplified Arabic" pitchFamily="2" charset="-78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693027" y="1928802"/>
            <a:ext cx="1714512" cy="928694"/>
          </a:xfrm>
          <a:prstGeom prst="wedgeRectCallout">
            <a:avLst>
              <a:gd name="adj1" fmla="val -143797"/>
              <a:gd name="adj2" fmla="val -11134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اختبار الفصل</a:t>
            </a:r>
            <a:endParaRPr lang="ar-SA" sz="40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45641" y="2995854"/>
            <a:ext cx="2225671" cy="861774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اختبار لقياس مدى تحقق أهداف الفصل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320" y="881066"/>
            <a:ext cx="3613638" cy="509587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6877050" y="2060576"/>
            <a:ext cx="144145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ar-JO" sz="2400">
              <a:cs typeface="Simplified Arabic" pitchFamily="2" charset="-78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2844" y="123479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ar-JO" sz="32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6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022741" y="1785926"/>
            <a:ext cx="1714512" cy="928694"/>
          </a:xfrm>
          <a:prstGeom prst="wedgeRectCallout">
            <a:avLst>
              <a:gd name="adj1" fmla="val -168083"/>
              <a:gd name="adj2" fmla="val -116591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Simplified Arabic" pitchFamily="2" charset="-78"/>
              </a:rPr>
              <a:t>اختبار تراكمي</a:t>
            </a:r>
            <a:endParaRPr lang="ar-JO" sz="40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 smtClean="0">
              <a:solidFill>
                <a:schemeClr val="bg1"/>
              </a:solidFill>
              <a:latin typeface="Times New Roman" pitchFamily="18" charset="0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70879" y="2953311"/>
            <a:ext cx="3225803" cy="1190069"/>
          </a:xfrm>
          <a:prstGeom prst="rect">
            <a:avLst/>
          </a:prstGeom>
          <a:solidFill>
            <a:srgbClr val="0070C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FFFF00"/>
                </a:solidFill>
                <a:cs typeface="Simplified Arabic" pitchFamily="2" charset="-78"/>
              </a:rPr>
              <a:t>يستخدم كتدريب ومراجعة تراكمية كمؤشر على مدى التقدم الذي أحرزه الطالب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2428878"/>
            <a:ext cx="8110566" cy="157733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ar-SA" sz="4800" b="1" baseline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مستخدما المطويّة التي قمت </a:t>
            </a:r>
            <a:r>
              <a:rPr lang="ar-SA" sz="4800" b="1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ب</a:t>
            </a:r>
            <a:r>
              <a:rPr lang="ar-JO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إ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عدادها 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981" algn="r" rtl="1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قم بتلخيص عناصر ُبنية الفصل في كتاب الطالب 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788" y="1785930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فردي         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الزمن :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10دقائق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57176"/>
            <a:ext cx="8272490" cy="1528601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(</a:t>
            </a:r>
            <a:r>
              <a:rPr lang="ar-SA" sz="4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7)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توظيف</a:t>
            </a:r>
            <a:r>
              <a:rPr lang="ar-SA" sz="4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المطويّة</a:t>
            </a:r>
            <a:r>
              <a:rPr lang="ar-SA" sz="4800" b="1" dirty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endParaRPr lang="ar-SA" sz="48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6" y="4267223"/>
            <a:ext cx="4500594" cy="2305059"/>
          </a:xfrm>
          <a:prstGeom prst="round2Diag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aguia dou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2" y="1600202"/>
            <a:ext cx="6477000" cy="44196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627135"/>
            <a:ext cx="7239000" cy="646309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يصبح منقاره القوي الحاد معقوفاً شديد الانحناء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28"/>
            <a:ext cx="7572428" cy="243141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 rtl="1"/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اليوم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التدريبي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</a:t>
            </a:r>
            <a:endParaRPr lang="ar-SA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الجلسة</a:t>
            </a:r>
            <a:r>
              <a:rPr lang="ar-SA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الثالثة</a:t>
            </a:r>
            <a:endParaRPr lang="ar-JO" sz="80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4" y="3214695"/>
            <a:ext cx="7500990" cy="226726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كتاب</a:t>
            </a:r>
            <a:r>
              <a:rPr lang="ar-SA" sz="8800" b="1" baseline="0" dirty="0" smtClean="0">
                <a:solidFill>
                  <a:srgbClr val="0000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laybill" pitchFamily="82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الطالب –</a:t>
            </a:r>
            <a:r>
              <a:rPr lang="ar-JO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JO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نية الدرس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3" y="5500711"/>
            <a:ext cx="7500990" cy="46164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</a:t>
            </a:r>
            <a:r>
              <a:rPr lang="ar-S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الرياضيات</a:t>
            </a:r>
            <a:r>
              <a:rPr lang="ar-S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642920"/>
            <a:ext cx="7086600" cy="1143000"/>
          </a:xfrm>
        </p:spPr>
        <p:txBody>
          <a:bodyPr/>
          <a:lstStyle/>
          <a:p>
            <a:pPr algn="ctr"/>
            <a:r>
              <a:rPr lang="ar-S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 </a:t>
            </a:r>
            <a:r>
              <a:rPr lang="ar-S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الجلسة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22" y="2143116"/>
            <a:ext cx="8501122" cy="2928958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S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تعرّف خطوات حل المسألة ومعايير تقويمها 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تعرّف بنية الدرس في كتاب الطالب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توظيف المطوية في تلخيص الأفكار حول بنية الدرس في كتاب الطالب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 bwMode="auto">
          <a:xfrm>
            <a:off x="3214682" y="714358"/>
            <a:ext cx="2857520" cy="1357322"/>
          </a:xfrm>
          <a:prstGeom prst="plaque">
            <a:avLst/>
          </a:prstGeom>
          <a:solidFill>
            <a:srgbClr val="048A2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lvl="0" algn="ctr" rtl="1"/>
            <a:r>
              <a:rPr lang="ar-SA" sz="6600" b="1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FAF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مسألة تحدي</a:t>
            </a:r>
          </a:p>
          <a:p>
            <a:pPr lvl="0" algn="ctr"/>
            <a:endParaRPr lang="en-US" sz="5400" b="1" dirty="0" smtClean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9871374">
            <a:off x="48814" y="131908"/>
            <a:ext cx="3429024" cy="2862300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(8)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واجب</a:t>
            </a:r>
            <a:r>
              <a:rPr lang="ar-SA" sz="6000" b="1" baseline="0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بيتي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6" y="2000240"/>
            <a:ext cx="7943117" cy="4414178"/>
          </a:xfrm>
          <a:prstGeom prst="rect">
            <a:avLst/>
          </a:prstGeom>
          <a:noFill/>
        </p:spPr>
        <p:txBody>
          <a:bodyPr wrap="square" lIns="104287" tIns="52144" rIns="104287" bIns="5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اشترك ثلاثة أخوة في شراء </a:t>
            </a:r>
            <a:r>
              <a:rPr lang="ar-SA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مجموعة</a:t>
            </a:r>
            <a:r>
              <a:rPr lang="ar-S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متاجر، فاشترى الأول ثلاثة متاجر، واشترى الثاني خمسة متاجر، أما الثالث فلم يشتري شيئاً، واتفق الأخوة الثلاثة أن تكون التكلفة بالتساوي،  فدفع الأخ الثالث ثمانية م</a:t>
            </a:r>
            <a:r>
              <a:rPr lang="ar-JO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لايين</a:t>
            </a:r>
            <a:r>
              <a:rPr lang="ar-S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دينار لأخويه. فكم ديناراً يأخد كل واحد من الأخوين الأول والثاني ؟</a:t>
            </a:r>
          </a:p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3" y="1571621"/>
          <a:ext cx="8643998" cy="465266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43140"/>
                <a:gridCol w="1285884"/>
                <a:gridCol w="2000264"/>
                <a:gridCol w="1643074"/>
                <a:gridCol w="857256"/>
                <a:gridCol w="714380"/>
              </a:tblGrid>
              <a:tr h="518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4-</a:t>
                      </a:r>
                      <a:r>
                        <a:rPr lang="ar-SA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ال</a:t>
                      </a:r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متميز 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3- </a:t>
                      </a:r>
                      <a:r>
                        <a:rPr lang="ar-SA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البارع 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2- </a:t>
                      </a:r>
                      <a:r>
                        <a:rPr lang="ar-SA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ال</a:t>
                      </a:r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متدرب 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1- </a:t>
                      </a:r>
                      <a:r>
                        <a:rPr lang="ar-SA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ال</a:t>
                      </a:r>
                      <a:r>
                        <a:rPr lang="ar-JO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مبتديء 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  <a:effectLst/>
                        </a:rPr>
                        <a:t>الوصف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1400" b="1" dirty="0" smtClean="0">
                          <a:solidFill>
                            <a:schemeClr val="bg1"/>
                          </a:solidFill>
                          <a:effectLst/>
                        </a:rPr>
                        <a:t>الخطوات</a:t>
                      </a:r>
                      <a:r>
                        <a:rPr lang="ar-SA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الأربع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8063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200" b="1" dirty="0">
                          <a:effectLst/>
                        </a:rPr>
                        <a:t>يتعرف على العوامل الخاصة التي </a:t>
                      </a:r>
                      <a:r>
                        <a:rPr lang="ar-SA" sz="1200" b="1" baseline="0" dirty="0" smtClean="0">
                          <a:effectLst/>
                        </a:rPr>
                        <a:t> </a:t>
                      </a:r>
                      <a:r>
                        <a:rPr lang="ar-JO" sz="1200" b="1" dirty="0" smtClean="0">
                          <a:effectLst/>
                        </a:rPr>
                        <a:t>تؤثر </a:t>
                      </a:r>
                      <a:r>
                        <a:rPr lang="ar-JO" sz="1200" b="1" dirty="0">
                          <a:effectLst/>
                        </a:rPr>
                        <a:t>على الأسلوب قبل البدء بحل المسألة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200" b="1" dirty="0">
                          <a:effectLst/>
                        </a:rPr>
                        <a:t>يف</a:t>
                      </a:r>
                      <a:r>
                        <a:rPr lang="ar-SA" sz="1200" b="1" dirty="0">
                          <a:effectLst/>
                        </a:rPr>
                        <a:t>هم المسألة كامل</a:t>
                      </a:r>
                      <a:r>
                        <a:rPr lang="ar-JO" sz="1200" b="1" dirty="0">
                          <a:effectLst/>
                        </a:rPr>
                        <a:t>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يوجد فهم كاف</a:t>
                      </a:r>
                      <a:r>
                        <a:rPr lang="ar-JO" sz="1200" b="1" dirty="0">
                          <a:effectLst/>
                        </a:rPr>
                        <a:t>ٍ</a:t>
                      </a:r>
                      <a:r>
                        <a:rPr lang="ar-SA" sz="1200" b="1" dirty="0">
                          <a:effectLst/>
                        </a:rPr>
                        <a:t> لحل جزء من المسألة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200" b="1" kern="1200" dirty="0" smtClean="0">
                          <a:effectLst/>
                        </a:rPr>
                        <a:t>لا يوجد فهم كاف</a:t>
                      </a:r>
                      <a:r>
                        <a:rPr lang="ar-JO" sz="1200" b="1" kern="1200" dirty="0" smtClean="0">
                          <a:effectLst/>
                        </a:rPr>
                        <a:t>ٍ</a:t>
                      </a:r>
                      <a:r>
                        <a:rPr lang="ar-SA" sz="1200" b="1" kern="1200" dirty="0" smtClean="0">
                          <a:effectLst/>
                        </a:rPr>
                        <a:t> للبدء في العملية</a:t>
                      </a:r>
                      <a:r>
                        <a:rPr lang="ar-JO" sz="1200" b="1" kern="1200" dirty="0" smtClean="0">
                          <a:effectLst/>
                        </a:rPr>
                        <a:t> أو إحراز تقدم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200" b="1" kern="1200" dirty="0" smtClean="0">
                          <a:effectLst/>
                        </a:rPr>
                        <a:t>يفهم المسألة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افهم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200" b="1" dirty="0">
                          <a:effectLst/>
                        </a:rPr>
                        <a:t>يشرح </a:t>
                      </a:r>
                      <a:r>
                        <a:rPr lang="ar-SA" sz="1200" b="1" dirty="0" smtClean="0">
                          <a:effectLst/>
                        </a:rPr>
                        <a:t>سبب الحاجة الماسة</a:t>
                      </a:r>
                      <a:r>
                        <a:rPr lang="ar-SA" sz="1200" b="1" baseline="0" dirty="0" smtClean="0">
                          <a:effectLst/>
                        </a:rPr>
                        <a:t> </a:t>
                      </a:r>
                      <a:r>
                        <a:rPr lang="ar-SA" sz="1200" b="1" dirty="0" smtClean="0">
                          <a:effectLst/>
                        </a:rPr>
                        <a:t> </a:t>
                      </a:r>
                      <a:r>
                        <a:rPr lang="ar-SA" sz="1200" b="1" dirty="0">
                          <a:effectLst/>
                        </a:rPr>
                        <a:t>لبعض المعلومات </a:t>
                      </a:r>
                      <a:r>
                        <a:rPr lang="ar-JO" sz="1200" b="1" dirty="0">
                          <a:effectLst/>
                        </a:rPr>
                        <a:t>للحصول على الحل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يستخدم جميع المعلومات الملائمة بالشكل الصحيح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يستخدم بعض المعلومات الملائمة بالشكل الصحيح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effectLst/>
                        </a:rPr>
                        <a:t>يستخدم معلومات غير ملائمة أو يستخدم المعلومة الصحيحة بشكل غير صحيح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effectLst/>
                        </a:rPr>
                        <a:t>يستخدم المعلومات بالشكل المناسب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SA" sz="1600" b="1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1"/>
                      <a:r>
                        <a:rPr lang="ar-SA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خطط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200" b="1" dirty="0">
                          <a:effectLst/>
                        </a:rPr>
                        <a:t>ي</a:t>
                      </a:r>
                      <a:r>
                        <a:rPr lang="ar-SA" sz="1200" b="1" dirty="0">
                          <a:effectLst/>
                        </a:rPr>
                        <a:t>ستخدم التمثيل المضاعف 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المختصر في الدقة الرياضية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</a:rPr>
                        <a:t>يستخدم التمثيل الذي يحل المسألة بالشكل الدقيق وبوضوح </a:t>
                      </a:r>
                      <a:endParaRPr lang="en-US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يستخدم التمثيل الذي يعطي بعض المعلومات عن المسألة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effectLst/>
                        </a:rPr>
                        <a:t>يستخدم التمثيل الذي يعطي بعض المعلومات الهامة أو قد لا يعطيها عن المسألة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effectLst/>
                        </a:rPr>
                        <a:t>يستخدم العرض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0"/>
                      <a:endParaRPr lang="en-US" dirty="0"/>
                    </a:p>
                  </a:txBody>
                  <a:tcPr/>
                </a:tc>
              </a:tr>
              <a:tr h="8002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</a:t>
                      </a:r>
                      <a:r>
                        <a:rPr lang="ar-SA" sz="1200" b="1" dirty="0" smtClean="0">
                          <a:effectLst/>
                        </a:rPr>
                        <a:t>شرح </a:t>
                      </a:r>
                      <a:r>
                        <a:rPr lang="ar-SA" sz="1200" b="1" dirty="0">
                          <a:effectLst/>
                        </a:rPr>
                        <a:t>كيفية حل المسألة بلغة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 واضحة مختصرة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يطبق الإجراءات الصحيحة الكاملة مع </a:t>
                      </a:r>
                      <a:r>
                        <a:rPr lang="ar-SA" sz="1200" b="1" dirty="0" smtClean="0">
                          <a:effectLst/>
                        </a:rPr>
                        <a:t>توضيح قليل </a:t>
                      </a:r>
                      <a:r>
                        <a:rPr lang="ar-SA" sz="1200" b="1" dirty="0">
                          <a:effectLst/>
                        </a:rPr>
                        <a:t>عن العملية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</a:rPr>
                        <a:t>يطبق إجراءات صحيحة ولكنه لا </a:t>
                      </a:r>
                      <a:r>
                        <a:rPr lang="ar-JO" sz="1200" b="1" dirty="0">
                          <a:effectLst/>
                        </a:rPr>
                        <a:t>يشرح </a:t>
                      </a:r>
                      <a:r>
                        <a:rPr lang="ar-SA" sz="1200" b="1" dirty="0">
                          <a:effectLst/>
                        </a:rPr>
                        <a:t>العملية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effectLst/>
                        </a:rPr>
                        <a:t>يطبق إجراءات غير صحيحة أو غير ملائمة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200" b="1" kern="1200" dirty="0" smtClean="0">
                          <a:effectLst/>
                        </a:rPr>
                        <a:t>ي</a:t>
                      </a:r>
                      <a:r>
                        <a:rPr lang="ar-SA" sz="1200" b="1" kern="1200" dirty="0" smtClean="0">
                          <a:effectLst/>
                        </a:rPr>
                        <a:t>فسر </a:t>
                      </a:r>
                      <a:r>
                        <a:rPr lang="ar-JO" sz="1200" b="1" kern="1200" dirty="0" smtClean="0">
                          <a:effectLst/>
                        </a:rPr>
                        <a:t>ويطبق</a:t>
                      </a:r>
                      <a:r>
                        <a:rPr lang="ar-SA" sz="1200" b="1" kern="1200" dirty="0" smtClean="0">
                          <a:effectLst/>
                        </a:rPr>
                        <a:t> الإجراءات المناسبة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حل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1854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200" b="1" dirty="0" smtClean="0">
                          <a:effectLst/>
                        </a:rPr>
                        <a:t>يؤدي الحل </a:t>
                      </a:r>
                      <a:r>
                        <a:rPr lang="ar-JO" sz="1200" b="1" dirty="0">
                          <a:effectLst/>
                        </a:rPr>
                        <a:t>الصحيح للمسألة </a:t>
                      </a:r>
                      <a:r>
                        <a:rPr lang="ar-JO" sz="1200" b="1" dirty="0" smtClean="0">
                          <a:effectLst/>
                        </a:rPr>
                        <a:t>إما </a:t>
                      </a:r>
                      <a:r>
                        <a:rPr lang="ar-SA" sz="1200" b="1" baseline="0" dirty="0" smtClean="0">
                          <a:effectLst/>
                        </a:rPr>
                        <a:t> </a:t>
                      </a:r>
                      <a:r>
                        <a:rPr lang="ar-JO" sz="1200" b="1" dirty="0" smtClean="0">
                          <a:effectLst/>
                        </a:rPr>
                        <a:t>إلى </a:t>
                      </a:r>
                      <a:r>
                        <a:rPr lang="ar-JO" sz="1200" b="1" dirty="0">
                          <a:effectLst/>
                        </a:rPr>
                        <a:t>وضع قاعدة عامة للحل </a:t>
                      </a:r>
                      <a:r>
                        <a:rPr lang="ar-JO" sz="1200" b="1" dirty="0" smtClean="0">
                          <a:effectLst/>
                        </a:rPr>
                        <a:t>أو </a:t>
                      </a:r>
                      <a:r>
                        <a:rPr lang="ar-JO" sz="1200" b="1" dirty="0">
                          <a:effectLst/>
                        </a:rPr>
                        <a:t>يوسع قاعدة الحل لتشمل مسائل أكثر تعقيداً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effectLst/>
                        </a:rPr>
                        <a:t>يعطي </a:t>
                      </a:r>
                      <a:r>
                        <a:rPr lang="ar-JO" sz="1200" b="1" dirty="0" smtClean="0">
                          <a:effectLst/>
                        </a:rPr>
                        <a:t>الحل </a:t>
                      </a:r>
                      <a:r>
                        <a:rPr lang="ar-JO" sz="1200" b="1" dirty="0">
                          <a:effectLst/>
                        </a:rPr>
                        <a:t>الصحيح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JO" sz="1200" b="1" dirty="0" smtClean="0">
                          <a:effectLst/>
                        </a:rPr>
                        <a:t>تؤدي الأخطاء </a:t>
                      </a:r>
                      <a:r>
                        <a:rPr lang="ar-JO" sz="1200" b="1" dirty="0">
                          <a:effectLst/>
                        </a:rPr>
                        <a:t>الناتجة </a:t>
                      </a:r>
                      <a:r>
                        <a:rPr lang="ar-SA" sz="1200" b="1" dirty="0" smtClean="0">
                          <a:effectLst/>
                        </a:rPr>
                        <a:t>إجابات </a:t>
                      </a:r>
                      <a:r>
                        <a:rPr lang="ar-SA" sz="1200" b="1" dirty="0">
                          <a:effectLst/>
                        </a:rPr>
                        <a:t>جزئية أو مضاعفة، </a:t>
                      </a:r>
                      <a:r>
                        <a:rPr lang="ar-JO" sz="1200" b="1" dirty="0">
                          <a:effectLst/>
                        </a:rPr>
                        <a:t>لا توجد إجابات أو  أن الجواب معنون بصورة </a:t>
                      </a:r>
                      <a:r>
                        <a:rPr lang="ar-SA" sz="1200" b="1" smtClean="0">
                          <a:effectLst/>
                        </a:rPr>
                        <a:t>خطأ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effectLst/>
                        </a:rPr>
                        <a:t>لا</a:t>
                      </a:r>
                      <a:r>
                        <a:rPr lang="ar-JO" sz="1200" b="1" kern="1200" dirty="0" smtClean="0">
                          <a:effectLst/>
                        </a:rPr>
                        <a:t> يوجد إجابة أو </a:t>
                      </a:r>
                      <a:r>
                        <a:rPr lang="ar-SA" sz="1200" b="1" kern="1200" dirty="0" err="1" smtClean="0">
                          <a:effectLst/>
                        </a:rPr>
                        <a:t>ال</a:t>
                      </a:r>
                      <a:r>
                        <a:rPr lang="ar-JO" sz="1200" b="1" kern="1200" dirty="0" smtClean="0">
                          <a:effectLst/>
                        </a:rPr>
                        <a:t>ا</a:t>
                      </a:r>
                      <a:r>
                        <a:rPr lang="ar-SA" sz="1200" b="1" kern="1200" dirty="0" err="1" smtClean="0">
                          <a:effectLst/>
                        </a:rPr>
                        <a:t>جابة</a:t>
                      </a:r>
                      <a:r>
                        <a:rPr lang="ar-SA" sz="1200" b="1" kern="1200" dirty="0" smtClean="0">
                          <a:effectLst/>
                        </a:rPr>
                        <a:t> </a:t>
                      </a:r>
                      <a:r>
                        <a:rPr lang="ar-JO" sz="1200" b="1" kern="1200" dirty="0" smtClean="0">
                          <a:effectLst/>
                        </a:rPr>
                        <a:t>غير صحيح</a:t>
                      </a:r>
                      <a:r>
                        <a:rPr lang="ar-SA" sz="1200" b="1" kern="1200" dirty="0" smtClean="0">
                          <a:effectLst/>
                        </a:rPr>
                        <a:t>ة</a:t>
                      </a:r>
                      <a:r>
                        <a:rPr lang="ar-JO" sz="1200" b="1" kern="1200" dirty="0" smtClean="0">
                          <a:effectLst/>
                        </a:rPr>
                        <a:t> بسبب عدم ملاءمة الخطة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JO" sz="1200" b="1" kern="1200" dirty="0" smtClean="0">
                          <a:effectLst/>
                        </a:rPr>
                        <a:t>يجيب عن المسألة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5000"/>
                        <a:lumOff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</a:tr>
              <a:tr h="86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تحقق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1"/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214295"/>
            <a:ext cx="6858048" cy="12003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17" tIns="45709" rIns="91417" bIns="45709" rtlCol="0">
            <a:spAutoFit/>
          </a:bodyPr>
          <a:lstStyle/>
          <a:p>
            <a:pPr lvl="1" algn="r" rtl="1"/>
            <a:r>
              <a:rPr lang="ar-S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سلم تقدير لفظي – مقترح -  (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</a:t>
            </a:r>
            <a:r>
              <a:rPr lang="ar-S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algn="ctr" rtl="1"/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742"/>
            <a:ext cx="8501090" cy="4031851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ar-SA" sz="17300" b="1" dirty="0" smtClean="0">
                <a:latin typeface="Times New Roman" pitchFamily="18" charset="0"/>
                <a:cs typeface="Simplified Arabic" pitchFamily="2" charset="-78"/>
              </a:rPr>
              <a:t>كتاب الطالب</a:t>
            </a:r>
          </a:p>
          <a:p>
            <a:pPr algn="ctr"/>
            <a:r>
              <a:rPr lang="ar-SA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Simplified Arabic" pitchFamily="2" charset="-78"/>
              </a:rPr>
              <a:t>بُنية الدرس</a:t>
            </a:r>
          </a:p>
          <a:p>
            <a:pPr algn="ctr"/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Simplified Arabic Backslanted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1" y="117118"/>
            <a:ext cx="247856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00232" y="500046"/>
            <a:ext cx="5910290" cy="200052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(9) ورقة عمل (5)</a:t>
            </a:r>
            <a: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/>
            </a:r>
            <a:br>
              <a:rPr lang="ar-S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</a:b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عناصر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ُبنية</a:t>
            </a:r>
            <a:r>
              <a:rPr lang="ar-S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الدرس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في كتاب</a:t>
            </a:r>
            <a:r>
              <a:rPr lang="ar-S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الطالب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00382"/>
            <a:ext cx="7824814" cy="2790485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  <a:sym typeface="Wingdings"/>
              </a:rPr>
              <a:t>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بالتعاون مع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أفراد </a:t>
            </a: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مجموعتك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:            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600" b="1" dirty="0" smtClean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-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تصفح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كتاب الطالب الموجود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بين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يديك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- حدّد العناصر الرئيسة التي تتكون منها ُبنية الدرس في كتاب الطالب.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-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صِف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كل</a:t>
            </a:r>
            <a:r>
              <a:rPr lang="ar-S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عنصر من العناصر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0100" y="2247076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 جماعي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الزمن :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15دقيقة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857488" y="357166"/>
            <a:ext cx="3643338" cy="714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17" tIns="45709" rIns="91417" bIns="45709" anchor="ctr"/>
          <a:lstStyle/>
          <a:p>
            <a:pPr algn="ctr" rtl="1" eaLnBrk="0" hangingPunct="0">
              <a:defRPr/>
            </a:pPr>
            <a:r>
              <a:rPr lang="ar-SA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JO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الطالب</a:t>
            </a:r>
            <a:r>
              <a:rPr lang="ar-SA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ـ</a:t>
            </a:r>
            <a:r>
              <a:rPr lang="ar-SA" sz="3600" b="1" baseline="0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بنية الدرس</a:t>
            </a:r>
          </a:p>
          <a:p>
            <a:pPr algn="ctr" eaLnBrk="0" hangingPunct="0">
              <a:defRPr/>
            </a:pPr>
            <a:endParaRPr lang="en-US" sz="18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00630" y="5089249"/>
            <a:ext cx="2857520" cy="62576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baseline="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الصف الرابع الابتدائي</a:t>
            </a:r>
            <a:endParaRPr lang="ar-SA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spcBef>
                <a:spcPct val="50000"/>
              </a:spcBef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14414" y="5072078"/>
            <a:ext cx="2857520" cy="62576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7" tIns="45709" rIns="91417" bIns="45709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baseline="0" dirty="0" smtClean="0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الصف الأول الاعدادي</a:t>
            </a:r>
            <a:endParaRPr lang="ar-SA" b="1" baseline="0" dirty="0" smtClean="0">
              <a:solidFill>
                <a:srgbClr val="002570"/>
              </a:solidFill>
              <a:latin typeface="Times New Roman" pitchFamily="18" charset="0"/>
              <a:cs typeface="Times New Roman" pitchFamily="18" charset="0"/>
              <a:hlinkClick r:id="rId5" action="ppaction://hlinkpres?slideindex=1&amp;slidetitle="/>
            </a:endParaRPr>
          </a:p>
          <a:p>
            <a:pPr algn="justLow" rtl="1">
              <a:spcBef>
                <a:spcPct val="50000"/>
              </a:spcBef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pic>
        <p:nvPicPr>
          <p:cNvPr id="3" name="Picture 3" descr="C:\Documents and Settings\farouk.khalaf\Desktop\math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0912" y="1428736"/>
            <a:ext cx="2734360" cy="350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Documents and Settings\farouk.khalaf\Desktop\math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2" y="1428742"/>
            <a:ext cx="2643206" cy="348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5" y="1500183"/>
            <a:ext cx="7572429" cy="1445415"/>
          </a:xfrm>
          <a:prstGeom prst="rect">
            <a:avLst/>
          </a:prstGeom>
          <a:noFill/>
        </p:spPr>
        <p:txBody>
          <a:bodyPr wrap="square" lIns="80155" tIns="40078" rIns="80155" bIns="400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9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 rtl="1"/>
            <a:r>
              <a:rPr lang="ar-SA" sz="7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كتاب الطالب – </a:t>
            </a:r>
            <a:r>
              <a:rPr lang="ar-SA" sz="7000" b="1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JO" sz="7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7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نية الدرس</a:t>
            </a: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9" y="2714620"/>
            <a:ext cx="7500990" cy="1748062"/>
          </a:xfrm>
          <a:prstGeom prst="rect">
            <a:avLst/>
          </a:prstGeom>
          <a:noFill/>
        </p:spPr>
        <p:txBody>
          <a:bodyPr wrap="square" lIns="80155" tIns="40078" rIns="80155" bIns="400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7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الصف</a:t>
            </a:r>
            <a:r>
              <a:rPr lang="ar-SA" sz="77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77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الرابع</a:t>
            </a:r>
            <a:r>
              <a:rPr lang="ar-SA" sz="77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7700" b="1" dirty="0" err="1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JO" sz="77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7700" b="1" dirty="0" err="1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بتدائي</a:t>
            </a:r>
            <a:endParaRPr lang="ar-SA" sz="77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7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اليوم الأول - الجلسة الثالثة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4" y="5643584"/>
            <a:ext cx="7500990" cy="409234"/>
          </a:xfrm>
          <a:prstGeom prst="rect">
            <a:avLst/>
          </a:prstGeom>
          <a:noFill/>
        </p:spPr>
        <p:txBody>
          <a:bodyPr wrap="square" lIns="80155" tIns="40078" rIns="80155" bIns="400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96" y="937164"/>
            <a:ext cx="3707577" cy="5147819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91333" y="71422"/>
            <a:ext cx="1981201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83986" tIns="41993" rIns="83986" bIns="41993" anchor="ctr"/>
          <a:lstStyle/>
          <a:p>
            <a:pPr algn="ctr" eaLnBrk="0" hangingPunct="0">
              <a:defRPr/>
            </a:pPr>
            <a:r>
              <a:rPr lang="ar-JO" sz="29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29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29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5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61298" y="2345913"/>
            <a:ext cx="2071703" cy="500066"/>
          </a:xfrm>
          <a:prstGeom prst="wedgeRectCallout">
            <a:avLst>
              <a:gd name="adj1" fmla="val 34470"/>
              <a:gd name="adj2" fmla="val -23651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عنوان الدرس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916517" y="3000376"/>
            <a:ext cx="2357454" cy="857256"/>
          </a:xfrm>
          <a:prstGeom prst="wedgeRectCallout">
            <a:avLst>
              <a:gd name="adj1" fmla="val -126448"/>
              <a:gd name="adj2" fmla="val -9547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700" b="1" dirty="0" smtClean="0">
                <a:solidFill>
                  <a:schemeClr val="bg1"/>
                </a:solidFill>
                <a:cs typeface="Simplified Arabic" pitchFamily="2" charset="-78"/>
              </a:rPr>
              <a:t>المفردات الجديدة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725" y="4214825"/>
            <a:ext cx="3929089" cy="551601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مقدمه لربط موضوع الدرس بواقع الحياة</a:t>
            </a:r>
          </a:p>
          <a:p>
            <a:pPr algn="justLow" rtl="1">
              <a:spcBef>
                <a:spcPct val="50000"/>
              </a:spcBef>
            </a:pPr>
            <a:endParaRPr lang="en-US" sz="1000" b="1" dirty="0">
              <a:solidFill>
                <a:srgbClr val="FAF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625709" y="3571876"/>
            <a:ext cx="1357321" cy="571504"/>
          </a:xfrm>
          <a:prstGeom prst="wedgeRectCallout">
            <a:avLst>
              <a:gd name="adj1" fmla="val 48537"/>
              <a:gd name="adj2" fmla="val -32854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cs typeface="Simplified Arabic" pitchFamily="2" charset="-78"/>
              </a:rPr>
              <a:t>استعد</a:t>
            </a:r>
            <a:endParaRPr lang="ar-SA" sz="17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14942" y="1895391"/>
            <a:ext cx="3500461" cy="608026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توجه الطالب </a:t>
            </a:r>
            <a:r>
              <a:rPr lang="ar-JO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لى الهدف من الدرس</a:t>
            </a:r>
            <a:endParaRPr lang="ar-JO" sz="2900" b="1" dirty="0" smtClean="0">
              <a:solidFill>
                <a:srgbClr val="FAFA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000" b="1" dirty="0" smtClean="0">
              <a:solidFill>
                <a:srgbClr val="FAFA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AF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62544" y="3929074"/>
            <a:ext cx="3938615" cy="495175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توجه الطالب </a:t>
            </a:r>
            <a:r>
              <a:rPr lang="ar-JO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SA" sz="2900" b="1" dirty="0" err="1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لى</a:t>
            </a:r>
            <a:r>
              <a:rPr lang="ar-SA" sz="2900" b="1" dirty="0" smtClean="0">
                <a:solidFill>
                  <a:srgbClr val="FAFA2E"/>
                </a:solidFill>
                <a:latin typeface="Times New Roman" pitchFamily="18" charset="0"/>
                <a:cs typeface="Times New Roman" pitchFamily="18" charset="0"/>
              </a:rPr>
              <a:t> المفردات الرياضية للدرس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AF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929326" y="1071546"/>
            <a:ext cx="1785949" cy="714380"/>
          </a:xfrm>
          <a:prstGeom prst="wedgeRectCallout">
            <a:avLst>
              <a:gd name="adj1" fmla="val -150748"/>
              <a:gd name="adj2" fmla="val 10211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فكرة</a:t>
            </a:r>
            <a:r>
              <a:rPr lang="ar-SA" sz="37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الدرس</a:t>
            </a:r>
            <a:endParaRPr lang="ar-JO" sz="3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71" y="881025"/>
            <a:ext cx="3699429" cy="5139181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91333" y="71422"/>
            <a:ext cx="1981201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83986" tIns="41993" rIns="83986" bIns="41993" anchor="ctr"/>
          <a:lstStyle/>
          <a:p>
            <a:pPr algn="ctr" eaLnBrk="0" hangingPunct="0">
              <a:defRPr/>
            </a:pPr>
            <a:r>
              <a:rPr lang="ar-JO" sz="29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29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29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5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72069" y="2000247"/>
            <a:ext cx="3500461" cy="1051247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مكافئة للأسئلة المطروحة ،وتوضح جميع المفاهيم المراد تعليمها، وقد تكون من واقع الحياة</a:t>
            </a:r>
            <a:endParaRPr lang="ar-JO" sz="2900" b="1" dirty="0" smtClean="0">
              <a:solidFill>
                <a:srgbClr val="FAFA2E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700" b="1" dirty="0" smtClean="0">
              <a:solidFill>
                <a:srgbClr val="FAFA2E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4144" y="3643319"/>
            <a:ext cx="1227254" cy="563045"/>
          </a:xfrm>
          <a:prstGeom prst="wedgeRectCallout">
            <a:avLst>
              <a:gd name="adj1" fmla="val -5288"/>
              <a:gd name="adj2" fmla="val -32029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تذكّر</a:t>
            </a:r>
            <a:endParaRPr lang="ar-JO" sz="3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05199" y="4271140"/>
            <a:ext cx="3786215" cy="1008136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يوجد في بعض الدروس وينب</a:t>
            </a:r>
            <a:r>
              <a:rPr lang="ar-JO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ه الطالب لبعض </a:t>
            </a:r>
            <a:r>
              <a:rPr lang="ar-SA" sz="2900" b="1" dirty="0" err="1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</a:t>
            </a:r>
            <a:r>
              <a:rPr lang="ar-JO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أ</a:t>
            </a:r>
            <a:r>
              <a:rPr lang="ar-SA" sz="2900" b="1" dirty="0" err="1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مور</a:t>
            </a: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المتعلقة بالمثال المطروح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b="1" dirty="0">
              <a:solidFill>
                <a:srgbClr val="FAFA2E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143641" y="1071547"/>
            <a:ext cx="1357321" cy="785818"/>
          </a:xfrm>
          <a:prstGeom prst="wedgeRectCallout">
            <a:avLst>
              <a:gd name="adj1" fmla="val -265713"/>
              <a:gd name="adj2" fmla="val 459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700" b="1" dirty="0" smtClean="0">
                <a:solidFill>
                  <a:schemeClr val="bg1"/>
                </a:solidFill>
                <a:cs typeface="Simplified Arabic" pitchFamily="2" charset="-78"/>
              </a:rPr>
              <a:t>الأمثلة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aguia na ped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2" y="2438400"/>
            <a:ext cx="5334000" cy="3886200"/>
          </a:xfrm>
          <a:prstGeom prst="snip2Same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152404"/>
            <a:ext cx="7696200" cy="1200306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وبسبب تقدمه في العمر، تصبح أجنحته ثقيلة لثقل وزن ريشها وتلتصق بالصدر ويصبح الطيران في غاية الصعوبة بالنسبة له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685" y="859413"/>
            <a:ext cx="3723874" cy="5139181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91333" y="71422"/>
            <a:ext cx="1981201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83986" tIns="41993" rIns="83986" bIns="41993" anchor="ctr"/>
          <a:lstStyle/>
          <a:p>
            <a:pPr algn="ctr" eaLnBrk="0" hangingPunct="0">
              <a:defRPr/>
            </a:pPr>
            <a:r>
              <a:rPr lang="ar-JO" sz="29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29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29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5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57752" y="3401858"/>
            <a:ext cx="4000531" cy="1654467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justLow" rtl="1">
              <a:spcBef>
                <a:spcPts val="0"/>
              </a:spcBef>
              <a:buFont typeface="Arial" pitchFamily="34" charset="0"/>
              <a:buChar char="•"/>
            </a:pP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مجموعة من التمارين التي يحلها</a:t>
            </a:r>
            <a:r>
              <a:rPr lang="ar-JO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 بمتابعة المعلم</a:t>
            </a:r>
          </a:p>
          <a:p>
            <a:pPr algn="justLow" rtl="1">
              <a:spcBef>
                <a:spcPts val="0"/>
              </a:spcBef>
              <a:buFont typeface="Arial" pitchFamily="34" charset="0"/>
              <a:buChar char="•"/>
            </a:pP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يتضمن فقرة </a:t>
            </a:r>
            <a:r>
              <a:rPr lang="ar-SA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( </a:t>
            </a:r>
            <a:r>
              <a:rPr lang="ar-SA" sz="3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تحد</a:t>
            </a:r>
            <a:r>
              <a:rPr lang="ar-JO" sz="3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3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ث </a:t>
            </a:r>
            <a:r>
              <a:rPr lang="ar-SA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) </a:t>
            </a: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التي تقو</a:t>
            </a:r>
            <a:r>
              <a:rPr lang="ar-JO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2900" b="1" dirty="0" smtClean="0">
                <a:solidFill>
                  <a:srgbClr val="FAFA2E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 استيعاب الطالب قبل أن يبدأ بحل ( تدرب وحل المسائل )</a:t>
            </a:r>
          </a:p>
          <a:p>
            <a:pPr algn="justLow" rtl="1">
              <a:spcBef>
                <a:spcPts val="0"/>
              </a:spcBef>
            </a:pPr>
            <a:endParaRPr lang="ar-SA" sz="2900" b="1" dirty="0" smtClean="0">
              <a:solidFill>
                <a:srgbClr val="FAFA2E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286517" y="2068620"/>
            <a:ext cx="1357321" cy="785818"/>
          </a:xfrm>
          <a:prstGeom prst="wedgeRectCallout">
            <a:avLst>
              <a:gd name="adj1" fmla="val -211072"/>
              <a:gd name="adj2" fmla="val 17339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700" b="1" dirty="0" smtClean="0">
                <a:solidFill>
                  <a:schemeClr val="bg1"/>
                </a:solidFill>
                <a:cs typeface="Simplified Arabic" pitchFamily="2" charset="-78"/>
              </a:rPr>
              <a:t>تأكّد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14" y="889658"/>
            <a:ext cx="3723874" cy="5130544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91333" y="71422"/>
            <a:ext cx="1981201" cy="51944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83986" tIns="41993" rIns="83986" bIns="41993" anchor="ctr"/>
          <a:lstStyle/>
          <a:p>
            <a:pPr algn="ctr" eaLnBrk="0" hangingPunct="0">
              <a:defRPr/>
            </a:pPr>
            <a:r>
              <a:rPr lang="ar-JO" sz="29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29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29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5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77575" y="2678267"/>
            <a:ext cx="3857652" cy="1977632"/>
          </a:xfrm>
          <a:prstGeom prst="rect">
            <a:avLst/>
          </a:prstGeom>
          <a:solidFill>
            <a:srgbClr val="00B050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83986" tIns="41993" rIns="83986" bIns="41993">
            <a:spAutoFit/>
          </a:bodyPr>
          <a:lstStyle/>
          <a:p>
            <a:pPr algn="justLow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تمارين تناسب مستويات الطلاب المختلفة</a:t>
            </a:r>
            <a:r>
              <a:rPr lang="ar-JO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.</a:t>
            </a:r>
            <a:endParaRPr lang="en-US" sz="29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justLow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تتضمن تمارين تتطلب استخدام الطالب مهارت التفكير العليا في حل</a:t>
            </a:r>
            <a:r>
              <a:rPr lang="ar-JO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ها</a:t>
            </a:r>
            <a:r>
              <a:rPr lang="ar-JO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.</a:t>
            </a:r>
            <a:endParaRPr lang="ar-SA" sz="29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justLow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ويمكن للمعلم استخدام فقرة (</a:t>
            </a:r>
            <a:r>
              <a:rPr lang="ar-JO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أ</a:t>
            </a:r>
            <a:r>
              <a:rPr lang="ar-SA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كتب) كتقويم تكويني</a:t>
            </a:r>
            <a:r>
              <a:rPr lang="ar-JO" sz="29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.</a:t>
            </a:r>
            <a:endParaRPr lang="ar-SA" sz="29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justLow" rtl="1">
              <a:spcBef>
                <a:spcPct val="50000"/>
              </a:spcBef>
            </a:pPr>
            <a:endParaRPr lang="ar-SA" sz="7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626625" y="1736262"/>
            <a:ext cx="2428892" cy="785818"/>
          </a:xfrm>
          <a:prstGeom prst="wedgeRectCallout">
            <a:avLst>
              <a:gd name="adj1" fmla="val -107704"/>
              <a:gd name="adj2" fmla="val -10007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3986" tIns="41993" rIns="83986" bIns="41993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700" b="1" dirty="0" smtClean="0">
                <a:solidFill>
                  <a:schemeClr val="bg1"/>
                </a:solidFill>
                <a:cs typeface="Simplified Arabic" pitchFamily="2" charset="-78"/>
              </a:rPr>
              <a:t>تدرّب وحل المسائل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 bwMode="auto">
          <a:xfrm>
            <a:off x="4154366" y="6215082"/>
            <a:ext cx="395657" cy="428628"/>
          </a:xfrm>
          <a:prstGeom prst="actionButtonHome">
            <a:avLst/>
          </a:prstGeom>
          <a:solidFill>
            <a:srgbClr val="00B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500179"/>
            <a:ext cx="7572428" cy="1610687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 rtl="1"/>
            <a:r>
              <a:rPr lang="ar-SA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كتاب الطالب – </a:t>
            </a:r>
            <a:r>
              <a:rPr lang="ar-SA" sz="8000" b="1" dirty="0" err="1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JO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8000" b="1" dirty="0" smtClean="0">
                <a:ln w="11430"/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نية الدرس</a:t>
            </a: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7" y="2714621"/>
            <a:ext cx="7500990" cy="2000538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الصف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الأول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الاعدادي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اليوم الأول - الجلسة الثالثة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3" y="5643583"/>
            <a:ext cx="7500990" cy="461655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229" y="855092"/>
            <a:ext cx="3699429" cy="5147819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286381" y="785794"/>
            <a:ext cx="2143140" cy="785818"/>
          </a:xfrm>
          <a:prstGeom prst="wedgeRectCallout">
            <a:avLst>
              <a:gd name="adj1" fmla="val -144622"/>
              <a:gd name="adj2" fmla="val 17066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عنوان الدرس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1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214942" y="3965415"/>
            <a:ext cx="2416914" cy="500066"/>
          </a:xfrm>
          <a:prstGeom prst="wedgeRectCallout">
            <a:avLst>
              <a:gd name="adj1" fmla="val -100576"/>
              <a:gd name="adj2" fmla="val -388923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200" b="1" dirty="0" smtClean="0">
                <a:solidFill>
                  <a:schemeClr val="bg1"/>
                </a:solidFill>
                <a:cs typeface="Simplified Arabic" pitchFamily="2" charset="-78"/>
              </a:rPr>
              <a:t>المفردات الجديدة</a:t>
            </a:r>
            <a:endParaRPr lang="ar-JO" sz="4200" b="1" dirty="0" smtClean="0">
              <a:solidFill>
                <a:schemeClr val="bg1"/>
              </a:solidFill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 smtClean="0">
              <a:solidFill>
                <a:schemeClr val="bg1"/>
              </a:solidFill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9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721" y="4357695"/>
            <a:ext cx="3786213" cy="958498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مقدمة لربط موضوع الدرس بواقع الحياة</a:t>
            </a:r>
            <a:endParaRPr lang="ar-SA" sz="3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spcBef>
                <a:spcPct val="50000"/>
              </a:spcBef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000760" y="1785926"/>
            <a:ext cx="1785950" cy="642942"/>
          </a:xfrm>
          <a:prstGeom prst="wedgeRectCallout">
            <a:avLst>
              <a:gd name="adj1" fmla="val -149933"/>
              <a:gd name="adj2" fmla="val -2998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فكرة الدرس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1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421715" y="3556761"/>
            <a:ext cx="1500198" cy="714380"/>
          </a:xfrm>
          <a:prstGeom prst="wedgeRectCallout">
            <a:avLst>
              <a:gd name="adj1" fmla="val 47628"/>
              <a:gd name="adj2" fmla="val -311180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200" b="1" dirty="0" smtClean="0">
                <a:solidFill>
                  <a:schemeClr val="bg1"/>
                </a:solidFill>
                <a:cs typeface="Simplified Arabic" pitchFamily="2" charset="-78"/>
              </a:rPr>
              <a:t>استعد</a:t>
            </a:r>
            <a:endParaRPr lang="ar-JO" sz="4200" b="1" dirty="0" smtClean="0">
              <a:solidFill>
                <a:schemeClr val="bg1"/>
              </a:solidFill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900" b="1" dirty="0" smtClean="0">
              <a:solidFill>
                <a:schemeClr val="bg1"/>
              </a:solidFill>
              <a:cs typeface="Simplified Arabic" pitchFamily="2" charset="-7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54228" y="4579926"/>
            <a:ext cx="3929090" cy="857256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توج</a:t>
            </a:r>
            <a:r>
              <a:rPr lang="ar-JO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ّ</a:t>
            </a: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ه الطالب </a:t>
            </a:r>
            <a:r>
              <a:rPr lang="ar-JO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إ</a:t>
            </a: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لى المفردات الرياضية للدرس</a:t>
            </a:r>
            <a:endParaRPr lang="ar-JO" sz="3300" b="1" dirty="0" smtClean="0">
              <a:solidFill>
                <a:srgbClr val="FFFF00"/>
              </a:solidFill>
              <a:latin typeface="+mn-lt"/>
              <a:ea typeface="+mn-ea"/>
              <a:cs typeface="Simplified Arabic" pitchFamily="2" charset="-78"/>
            </a:endParaRPr>
          </a:p>
          <a:p>
            <a:pPr algn="ctr" rtl="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rgbClr val="FFFF00"/>
              </a:solidFill>
              <a:latin typeface="+mn-lt"/>
              <a:ea typeface="+mn-ea"/>
              <a:cs typeface="Simplified Arabic" pitchFamily="2" charset="-7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72067" y="2500307"/>
            <a:ext cx="3786213" cy="568647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توجه الطالب </a:t>
            </a:r>
            <a:r>
              <a:rPr lang="ar-JO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إ</a:t>
            </a:r>
            <a:r>
              <a:rPr lang="ar-SA" sz="3300" b="1" dirty="0" err="1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لى</a:t>
            </a: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 الهدف من الدرس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1" grpId="0" animBg="1"/>
      <p:bldP spid="11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58" y="811906"/>
            <a:ext cx="3658686" cy="5234191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2067" y="3286125"/>
            <a:ext cx="3786213" cy="1143164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بديل استعد ويربط موضوع الدرس بواقع</a:t>
            </a:r>
            <a:r>
              <a:rPr lang="ar-SA" sz="3300" b="1" baseline="0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 </a:t>
            </a:r>
            <a:r>
              <a:rPr lang="ar-SA" sz="3300" b="1" dirty="0" smtClean="0">
                <a:solidFill>
                  <a:srgbClr val="FFFF00"/>
                </a:solidFill>
                <a:latin typeface="+mn-lt"/>
                <a:ea typeface="+mn-ea"/>
                <a:cs typeface="Simplified Arabic" pitchFamily="2" charset="-78"/>
              </a:rPr>
              <a:t>الحياة</a:t>
            </a:r>
          </a:p>
          <a:p>
            <a:pPr algn="justLow" rtl="1">
              <a:spcBef>
                <a:spcPct val="50000"/>
              </a:spcBef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83203" y="2390720"/>
            <a:ext cx="1500198" cy="714380"/>
          </a:xfrm>
          <a:prstGeom prst="wedgeRectCallout">
            <a:avLst>
              <a:gd name="adj1" fmla="val -249875"/>
              <a:gd name="adj2" fmla="val -168035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نشاط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231" y="829179"/>
            <a:ext cx="4188341" cy="5199642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2067" y="3286126"/>
            <a:ext cx="3786213" cy="1445811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مكافئة للأسئلة المطروحة</a:t>
            </a:r>
            <a:r>
              <a:rPr lang="ar-JO" sz="3300" b="1" baseline="0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توض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ح جميع المفاهيم المراد تعليمها، وقد تكون من واقع الحياة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5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15075" y="2357430"/>
            <a:ext cx="1500198" cy="714380"/>
          </a:xfrm>
          <a:prstGeom prst="wedgeRectCallout">
            <a:avLst>
              <a:gd name="adj1" fmla="val -256880"/>
              <a:gd name="adj2" fmla="val -21307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الأمثلة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025" y="893979"/>
            <a:ext cx="3683132" cy="519100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72059" y="2542407"/>
            <a:ext cx="3257659" cy="968757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يعطي الطالب فكرة عن بعض أسئلة 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ختبارات</a:t>
            </a:r>
            <a:endParaRPr lang="ar-JO" sz="33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22995" y="4076800"/>
            <a:ext cx="2406591" cy="714380"/>
          </a:xfrm>
          <a:prstGeom prst="wedgeRectCallout">
            <a:avLst>
              <a:gd name="adj1" fmla="val -111325"/>
              <a:gd name="adj2" fmla="val -253866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4200" b="1" dirty="0" err="1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رشادات</a:t>
            </a: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4200" b="1" dirty="0" err="1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لل</a:t>
            </a:r>
            <a:r>
              <a:rPr lang="ar-JO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ختبار</a:t>
            </a:r>
            <a:endParaRPr lang="ar-JO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55343" y="4901373"/>
            <a:ext cx="3786213" cy="1148293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ترافق مثال من الاختبار وتعطي الطالب</a:t>
            </a:r>
            <a:r>
              <a:rPr lang="ar-SA" sz="3300" b="1" baseline="0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إرشادات تساعده في الاختبار</a:t>
            </a:r>
            <a:endParaRPr lang="ar-JO" sz="33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156836" y="1679938"/>
            <a:ext cx="2143140" cy="714380"/>
          </a:xfrm>
          <a:prstGeom prst="wedgeRectCallout">
            <a:avLst>
              <a:gd name="adj1" fmla="val -170870"/>
              <a:gd name="adj2" fmla="val -111655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مثال من </a:t>
            </a:r>
            <a:r>
              <a:rPr lang="ar-SA" sz="4200" b="1" dirty="0" err="1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</a:t>
            </a:r>
            <a:r>
              <a:rPr lang="ar-JO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ختبار</a:t>
            </a:r>
            <a:endParaRPr lang="ar-JO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5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5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205" y="876319"/>
            <a:ext cx="3622431" cy="5267325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89704" y="3245308"/>
            <a:ext cx="3302634" cy="1450940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تعطي الطالب بعض المعارف الرياضية المرتبطة بالمثال المطروح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22741" y="2357430"/>
            <a:ext cx="2143140" cy="714380"/>
          </a:xfrm>
          <a:prstGeom prst="wedgeRectCallout">
            <a:avLst>
              <a:gd name="adj1" fmla="val -155083"/>
              <a:gd name="adj2" fmla="val 142718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 sz="16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لغة الرياضيات</a:t>
            </a:r>
            <a:endParaRPr lang="ar-JO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56799" y="4429132"/>
            <a:ext cx="2143140" cy="714380"/>
          </a:xfrm>
          <a:prstGeom prst="wedgeRectCallout">
            <a:avLst>
              <a:gd name="adj1" fmla="val -176155"/>
              <a:gd name="adj2" fmla="val 43866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تحقق من فهمك</a:t>
            </a:r>
            <a:endParaRPr lang="ar-JO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4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3506" y="5214950"/>
            <a:ext cx="3786213" cy="804610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أحد أشكال التقويم التكويني في الدرس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148" y="914420"/>
            <a:ext cx="3565584" cy="5300662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99801" y="2263997"/>
            <a:ext cx="3786213" cy="896942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تقدم للطالب المساعدة التي قد يحتاجها للوصول للحل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890856" y="3929066"/>
            <a:ext cx="2143140" cy="714380"/>
          </a:xfrm>
          <a:prstGeom prst="wedgeRectCallout">
            <a:avLst>
              <a:gd name="adj1" fmla="val -119468"/>
              <a:gd name="adj2" fmla="val 71324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الربط بالحياة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99801" y="4930989"/>
            <a:ext cx="3786213" cy="804610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تربط الرياضيات ببعض العلوم الأخرى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00694" y="1419019"/>
            <a:ext cx="2371481" cy="714380"/>
          </a:xfrm>
          <a:prstGeom prst="wedgeRectCallout">
            <a:avLst>
              <a:gd name="adj1" fmla="val -103566"/>
              <a:gd name="adj2" fmla="val -64916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رشادات للدراسة</a:t>
            </a:r>
            <a:endParaRPr lang="ar-JO" sz="42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4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797" y="911252"/>
            <a:ext cx="3699429" cy="517373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6" y="2428870"/>
            <a:ext cx="3786213" cy="917461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تراجع للطالب بعض المفردات ذات العلاقة بالمثال المطروح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857884" y="1571612"/>
            <a:ext cx="2428894" cy="714380"/>
          </a:xfrm>
          <a:prstGeom prst="wedgeRectCallout">
            <a:avLst>
              <a:gd name="adj1" fmla="val -123989"/>
              <a:gd name="adj2" fmla="val -84939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مراجعة المفردات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guia ne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2" y="228600"/>
            <a:ext cx="5486400" cy="381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962400"/>
            <a:ext cx="8991600" cy="1754304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هذه الظروف تضع الصقر أمام خيارين: 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إما أن يستسلم للموت أو أن يخضع نفسه لعملية تغيير مؤلمة تستمر 150 يوماً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140" y="1001944"/>
            <a:ext cx="3691280" cy="5147819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6" y="2571745"/>
            <a:ext cx="3786213" cy="917461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شكل من أشكال التقويم التكويني للتحقق من فهم الطالب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15074" y="1714488"/>
            <a:ext cx="1428760" cy="714380"/>
          </a:xfrm>
          <a:prstGeom prst="wedgeRectCallout">
            <a:avLst>
              <a:gd name="adj1" fmla="val -191132"/>
              <a:gd name="adj2" fmla="val -97413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تأكد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9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140" y="881021"/>
            <a:ext cx="3699429" cy="5139181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1327" y="71416"/>
            <a:ext cx="1981200" cy="51944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5788" tIns="47894" rIns="95788" bIns="47894" anchor="ctr"/>
          <a:lstStyle/>
          <a:p>
            <a:pPr algn="ctr" eaLnBrk="0" hangingPunct="0">
              <a:defRPr/>
            </a:pPr>
            <a:r>
              <a:rPr lang="ar-JO" sz="3300" b="1" dirty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كتاب </a:t>
            </a:r>
            <a:r>
              <a:rPr lang="ar-JO" sz="33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الطالب</a:t>
            </a:r>
            <a:endParaRPr lang="ar-SA" sz="33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eaLnBrk="0" hangingPunct="0">
              <a:defRPr/>
            </a:pPr>
            <a:endParaRPr lang="en-US" sz="1700" b="1" dirty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02677" y="2986306"/>
            <a:ext cx="3786213" cy="2610232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justLow" rtl="1">
              <a:spcBef>
                <a:spcPts val="0"/>
              </a:spcBef>
              <a:buFont typeface="Arial" pitchFamily="34" charset="0"/>
              <a:buChar char="•"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من 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أ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شكال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التقويم التكويني</a:t>
            </a:r>
          </a:p>
          <a:p>
            <a:pPr algn="justLow" rtl="1">
              <a:spcBef>
                <a:spcPts val="0"/>
              </a:spcBef>
              <a:buFont typeface="Arial" pitchFamily="34" charset="0"/>
              <a:buChar char="•"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يتدرب الطلاب من خلالها على المفاهيم المتعلمة</a:t>
            </a:r>
          </a:p>
          <a:p>
            <a:pPr algn="justLow" rtl="1">
              <a:spcBef>
                <a:spcPts val="0"/>
              </a:spcBef>
              <a:buFont typeface="Arial" pitchFamily="34" charset="0"/>
              <a:buChar char="•"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هي واجبات منزلية متنوعة حسب مستويات الطلاب</a:t>
            </a:r>
          </a:p>
          <a:p>
            <a:pPr algn="justLow" rtl="1">
              <a:spcBef>
                <a:spcPts val="0"/>
              </a:spcBef>
              <a:buFont typeface="Arial" pitchFamily="34" charset="0"/>
              <a:buChar char="•"/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فيها تمارين تتطلب استخدام الطالب 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مهار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 التفكير العليا في حلها .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7987" y="5059867"/>
            <a:ext cx="3786213" cy="1245756"/>
          </a:xfrm>
          <a:prstGeom prst="rect">
            <a:avLst/>
          </a:prstGeom>
          <a:solidFill>
            <a:srgbClr val="0070C0"/>
          </a:solidFill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5788" tIns="47894" rIns="95788" bIns="47894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توج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ه الطالب 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لى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ال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أ</a:t>
            </a:r>
            <a:r>
              <a:rPr lang="ar-SA" sz="3300" b="1" dirty="0" err="1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مثلة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المرتبطة بتمارين تدر</a:t>
            </a:r>
            <a:r>
              <a:rPr lang="ar-JO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ّ</a:t>
            </a:r>
            <a:r>
              <a:rPr lang="ar-SA" sz="3300" b="1" dirty="0" smtClean="0">
                <a:solidFill>
                  <a:srgbClr val="FFFF00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ب وحل المسائل لتساعده على حلها.</a:t>
            </a:r>
            <a:endParaRPr lang="ar-SA" sz="3300" b="1" dirty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  <a:p>
            <a:pPr algn="ctr" rtl="1">
              <a:spcBef>
                <a:spcPts val="0"/>
              </a:spcBef>
            </a:pPr>
            <a:endParaRPr lang="ar-SA" sz="1300" b="1" dirty="0" smtClean="0">
              <a:solidFill>
                <a:srgbClr val="FFFF00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027369" y="4204561"/>
            <a:ext cx="2357454" cy="714380"/>
          </a:xfrm>
          <a:prstGeom prst="wedgeRectCallout">
            <a:avLst>
              <a:gd name="adj1" fmla="val 66252"/>
              <a:gd name="adj2" fmla="val -37672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إ</a:t>
            </a:r>
            <a:r>
              <a:rPr lang="ar-SA" sz="4200" b="1" dirty="0" err="1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رشادرت</a:t>
            </a:r>
            <a:r>
              <a:rPr lang="ar-SA" sz="4200" b="1" dirty="0" smtClean="0">
                <a:solidFill>
                  <a:schemeClr val="accent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للتمارين</a:t>
            </a:r>
            <a:r>
              <a:rPr lang="ar-SA" sz="4200" b="1" dirty="0" smtClean="0">
                <a:solidFill>
                  <a:schemeClr val="accent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0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00694" y="2002040"/>
            <a:ext cx="2615938" cy="714380"/>
          </a:xfrm>
          <a:prstGeom prst="wedgeRectCallout">
            <a:avLst>
              <a:gd name="adj1" fmla="val -93027"/>
              <a:gd name="adj2" fmla="val -151689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200" b="1" dirty="0" smtClean="0">
                <a:solidFill>
                  <a:schemeClr val="bg1"/>
                </a:solidFill>
                <a:latin typeface="Lucida Grande" pitchFamily="1" charset="0"/>
                <a:ea typeface="ヒラギノ角ゴ Pro W3" pitchFamily="1" charset="-128"/>
                <a:cs typeface="Simplified Arabic" pitchFamily="2" charset="-78"/>
              </a:rPr>
              <a:t>تدرب وحل المسائل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 smtClean="0">
              <a:solidFill>
                <a:schemeClr val="bg1"/>
              </a:solidFill>
              <a:latin typeface="Lucida Grande" pitchFamily="1" charset="0"/>
              <a:ea typeface="ヒラギノ角ゴ Pro W3" pitchFamily="1" charset="-128"/>
              <a:cs typeface="Simplified Arabic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2428878"/>
            <a:ext cx="8110566" cy="1577333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ar-SA" sz="4800" b="1" baseline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ar-SA" sz="4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مستخدما المطويّة التي قمت بإعدادها 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981" algn="r" rtl="1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قم بتلخيص عناصر ُ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بنية الدرس في كتاب الطالب</a:t>
            </a:r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788" y="1785930"/>
            <a:ext cx="7500990" cy="63604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فردي                                               </a:t>
            </a:r>
            <a:r>
              <a:rPr lang="ar-SA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الزمن : </a:t>
            </a:r>
            <a:r>
              <a:rPr lang="ar-S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دقائق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57176"/>
            <a:ext cx="8272490" cy="1528601"/>
          </a:xfrm>
          <a:prstGeom prst="rect">
            <a:avLst/>
          </a:prstGeom>
          <a:noFill/>
        </p:spPr>
        <p:txBody>
          <a:bodyPr wrap="square" lIns="91417" tIns="45709" rIns="91417" bIns="457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نشاط</a:t>
            </a:r>
            <a:r>
              <a:rPr lang="ar-SA" sz="4800" b="1" dirty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(10) </a:t>
            </a:r>
            <a:r>
              <a:rPr lang="en-US" sz="4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endParaRPr lang="ar-SA" sz="48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توظيف</a:t>
            </a:r>
            <a:r>
              <a:rPr lang="ar-SA" sz="48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SA" sz="6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المطويّة</a:t>
            </a:r>
            <a:r>
              <a:rPr lang="ar-SA" sz="4800" b="1" dirty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  <a:endParaRPr lang="ar-SA" sz="4800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4" y="4286256"/>
            <a:ext cx="4502468" cy="2209800"/>
          </a:xfrm>
          <a:prstGeom prst="round2Diag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6" y="4267223"/>
            <a:ext cx="4500594" cy="2305059"/>
          </a:xfrm>
          <a:prstGeom prst="round2Diag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0031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الى اللقاء غداً إن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شاء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الله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8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42922"/>
            <a:ext cx="7572428" cy="16106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/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اليوم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التدريبي</a:t>
            </a:r>
            <a:r>
              <a:rPr lang="ar-JO" sz="80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80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أول</a:t>
            </a:r>
          </a:p>
          <a:p>
            <a:pPr algn="ctr"/>
            <a:endParaRPr lang="ar-SA" b="1" dirty="0" smtClean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00306"/>
            <a:ext cx="9144000" cy="36215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مبادئ ومعايير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الرياضيات</a:t>
            </a:r>
            <a:r>
              <a:rPr lang="ar-SA" sz="8800" b="1" baseline="0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المدرسية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baseline="0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smtClean="0">
                <a:ln w="11430"/>
                <a:solidFill>
                  <a:srgbClr val="0000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NCTM</a:t>
            </a:r>
            <a:endParaRPr lang="ar-SA" sz="8800" b="1" dirty="0" smtClean="0">
              <a:ln w="11430"/>
              <a:solidFill>
                <a:srgbClr val="0000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5500706"/>
            <a:ext cx="750099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برنامج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تدريب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المعلمين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على</a:t>
            </a:r>
            <a:r>
              <a:rPr lang="ar-J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مناهج الرياضيات المطوّرة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مبادئ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53119" y="1500174"/>
            <a:ext cx="1248039" cy="1663708"/>
            <a:chOff x="6979335" y="3060"/>
            <a:chExt cx="1164596" cy="16637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Chevron 22"/>
            <p:cNvSpPr/>
            <p:nvPr/>
          </p:nvSpPr>
          <p:spPr>
            <a:xfrm rot="5400000">
              <a:off x="6729779" y="252616"/>
              <a:ext cx="1663708" cy="1164596"/>
            </a:xfrm>
            <a:prstGeom prst="chevron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6979335" y="585358"/>
              <a:ext cx="1164596" cy="499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JO" sz="1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1" lang="ar-JO" sz="3200" b="1" kern="1200" dirty="0" smtClean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العدالة</a:t>
              </a:r>
              <a:endParaRPr lang="en-US" sz="32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158" y="1500175"/>
            <a:ext cx="7479402" cy="1081410"/>
            <a:chOff x="-1" y="3061"/>
            <a:chExt cx="6979336" cy="10814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ound Same Side Corner Rectangle 20"/>
            <p:cNvSpPr/>
            <p:nvPr/>
          </p:nvSpPr>
          <p:spPr>
            <a:xfrm rot="16200000">
              <a:off x="2948962" y="-2945902"/>
              <a:ext cx="1081410" cy="6979335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6"/>
            <p:cNvSpPr/>
            <p:nvPr/>
          </p:nvSpPr>
          <p:spPr>
            <a:xfrm rot="21600000">
              <a:off x="52790" y="55850"/>
              <a:ext cx="6926545" cy="975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63576" bIns="14605" numCol="1" spcCol="1270" anchor="ctr" anchorCtr="0">
              <a:noAutofit/>
            </a:bodyPr>
            <a:lstStyle/>
            <a:p>
              <a:pPr marL="228600" lvl="1" indent="-228600" algn="r" defTabSz="10223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1" lang="ar-JO" sz="32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يتطلب التميز في تعليم الرياضيات توافر العدالة؛ توقعات عالية ودعمًا قويًا</a:t>
              </a:r>
              <a:r>
                <a:rPr kumimoji="1" lang="ar-SA" sz="32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للطلاب </a:t>
              </a:r>
              <a:r>
                <a:rPr kumimoji="1" lang="ar-JO" sz="32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جميعهم</a:t>
              </a:r>
              <a:endParaRPr lang="en-US" sz="3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53119" y="2970588"/>
            <a:ext cx="1248039" cy="1663708"/>
            <a:chOff x="6979335" y="1473474"/>
            <a:chExt cx="1164596" cy="16637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Chevron 18"/>
            <p:cNvSpPr/>
            <p:nvPr/>
          </p:nvSpPr>
          <p:spPr>
            <a:xfrm rot="5400000">
              <a:off x="6729779" y="1723030"/>
              <a:ext cx="1663708" cy="1164596"/>
            </a:xfrm>
            <a:prstGeom prst="chevron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8"/>
            <p:cNvSpPr/>
            <p:nvPr/>
          </p:nvSpPr>
          <p:spPr>
            <a:xfrm>
              <a:off x="6979335" y="2055772"/>
              <a:ext cx="1164596" cy="499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400" b="1" kern="1200" dirty="0" smtClean="0">
                  <a:solidFill>
                    <a:srgbClr val="FFFF00"/>
                  </a:solidFill>
                </a:rPr>
                <a:t>المنهج</a:t>
              </a:r>
              <a:r>
                <a:rPr lang="en-US" sz="34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endParaRPr lang="en-US" sz="3400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7158" y="2970589"/>
            <a:ext cx="7479402" cy="1081410"/>
            <a:chOff x="-1" y="1473475"/>
            <a:chExt cx="6979336" cy="10814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 Same Side Corner Rectangle 16"/>
            <p:cNvSpPr/>
            <p:nvPr/>
          </p:nvSpPr>
          <p:spPr>
            <a:xfrm rot="16200000">
              <a:off x="2948962" y="-1475488"/>
              <a:ext cx="1081410" cy="6979335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10"/>
            <p:cNvSpPr/>
            <p:nvPr/>
          </p:nvSpPr>
          <p:spPr>
            <a:xfrm rot="21600000">
              <a:off x="52790" y="1526264"/>
              <a:ext cx="6926545" cy="975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63576" bIns="14605" numCol="1" spcCol="1270" anchor="ctr" anchorCtr="0">
              <a:noAutofit/>
            </a:bodyPr>
            <a:lstStyle/>
            <a:p>
              <a:pPr marL="228600" lvl="1" indent="-228600" algn="r" defTabSz="10223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/>
                <a:t>يجب أن يكون المنهاج</a:t>
              </a:r>
              <a:r>
                <a:rPr lang="en-US" sz="3200" b="1" kern="1200" dirty="0" smtClean="0"/>
                <a:t>- </a:t>
              </a:r>
              <a:r>
                <a:rPr lang="ar-JO" sz="3200" b="1" kern="1200" dirty="0" smtClean="0"/>
                <a:t> الذي هو أكثر من مجموعة من الأنشطة</a:t>
              </a:r>
              <a:r>
                <a:rPr lang="en-US" sz="3200" b="1" kern="1200" dirty="0" smtClean="0"/>
                <a:t>- </a:t>
              </a:r>
              <a:r>
                <a:rPr lang="ar-JO" sz="3200" b="1" kern="1200" dirty="0" smtClean="0"/>
                <a:t> متماسكًا</a:t>
              </a:r>
              <a:r>
                <a:rPr lang="ar-SA" sz="3200" b="1" kern="1200" dirty="0" smtClean="0"/>
                <a:t>،</a:t>
              </a:r>
              <a:r>
                <a:rPr lang="ar-SA" sz="3200" b="1" kern="1200" baseline="0" dirty="0" smtClean="0"/>
                <a:t> </a:t>
              </a:r>
              <a:r>
                <a:rPr lang="ar-JO" sz="3200" b="1" kern="1200" dirty="0" smtClean="0"/>
                <a:t>مركزًا على الرياضيات المهمة</a:t>
              </a:r>
              <a:r>
                <a:rPr lang="ar-SA" sz="3200" b="1" kern="1200" dirty="0" smtClean="0"/>
                <a:t>،</a:t>
              </a:r>
              <a:r>
                <a:rPr lang="ar-SA" sz="3200" b="1" kern="1200" baseline="0" dirty="0" smtClean="0"/>
                <a:t> </a:t>
              </a:r>
              <a:r>
                <a:rPr lang="ar-JO" sz="3200" b="1" kern="1200" dirty="0" smtClean="0"/>
                <a:t>ومفصلا جيدًا عبر الصفوف المدرسية.</a:t>
              </a:r>
              <a:endParaRPr lang="en-US" sz="3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53119" y="4441002"/>
            <a:ext cx="1248039" cy="1663708"/>
            <a:chOff x="6979335" y="2943888"/>
            <a:chExt cx="1164596" cy="16637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Chevron 14"/>
            <p:cNvSpPr/>
            <p:nvPr/>
          </p:nvSpPr>
          <p:spPr>
            <a:xfrm rot="5400000">
              <a:off x="6729779" y="3193444"/>
              <a:ext cx="1663708" cy="1164596"/>
            </a:xfrm>
            <a:prstGeom prst="chevron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2"/>
            <p:cNvSpPr/>
            <p:nvPr/>
          </p:nvSpPr>
          <p:spPr>
            <a:xfrm>
              <a:off x="6979335" y="3526186"/>
              <a:ext cx="1164596" cy="499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400" b="1" kern="1200" dirty="0" smtClean="0">
                  <a:solidFill>
                    <a:srgbClr val="FFFF00"/>
                  </a:solidFill>
                </a:rPr>
                <a:t>التعليم</a:t>
              </a:r>
              <a:endParaRPr lang="en-US" sz="34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7158" y="4441003"/>
            <a:ext cx="7479402" cy="1081410"/>
            <a:chOff x="-1" y="2943889"/>
            <a:chExt cx="6979336" cy="10814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 Same Side Corner Rectangle 12"/>
            <p:cNvSpPr/>
            <p:nvPr/>
          </p:nvSpPr>
          <p:spPr>
            <a:xfrm rot="16200000">
              <a:off x="2948962" y="-5074"/>
              <a:ext cx="1081410" cy="6979335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14"/>
            <p:cNvSpPr/>
            <p:nvPr/>
          </p:nvSpPr>
          <p:spPr>
            <a:xfrm rot="21600000">
              <a:off x="52790" y="2996678"/>
              <a:ext cx="6926545" cy="975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63576" bIns="14605" numCol="1" spcCol="1270" anchor="ctr" anchorCtr="0">
              <a:noAutofit/>
            </a:bodyPr>
            <a:lstStyle/>
            <a:p>
              <a:pPr marL="228600" lvl="1" indent="-228600" algn="r" defTabSz="10223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/>
                <a:t>يتطلب التعليم الفعال للرياضيات فهمًا لما يعرفه </a:t>
              </a:r>
              <a:r>
                <a:rPr lang="ar-SA" sz="3200" b="1" kern="1200" dirty="0" smtClean="0"/>
                <a:t>الطلاب </a:t>
              </a:r>
              <a:r>
                <a:rPr lang="ar-JO" sz="3200" b="1" kern="1200" dirty="0" smtClean="0"/>
                <a:t>وما يحتاجون إلى تعلّمه</a:t>
              </a:r>
              <a:r>
                <a:rPr lang="ar-SA" sz="3200" b="1" kern="1200" dirty="0" smtClean="0"/>
                <a:t>،</a:t>
              </a:r>
              <a:r>
                <a:rPr lang="ar-JO" sz="3200" b="1" kern="1200" dirty="0" smtClean="0"/>
                <a:t> ومن ثم تحديهم ودع</a:t>
              </a:r>
              <a:r>
                <a:rPr lang="ar-SA" sz="3200" b="1" kern="1200" dirty="0" smtClean="0"/>
                <a:t>م</a:t>
              </a:r>
              <a:r>
                <a:rPr lang="ar-JO" sz="3200" b="1" kern="1200" dirty="0" smtClean="0"/>
                <a:t>هم؛ كي يتعلموه على نحوٍ جيد.</a:t>
              </a:r>
              <a:endParaRPr lang="en-US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مبادئ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37645" y="1410948"/>
            <a:ext cx="1249185" cy="1682490"/>
            <a:chOff x="7066174" y="3003"/>
            <a:chExt cx="1177744" cy="16824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Chevron 40"/>
            <p:cNvSpPr/>
            <p:nvPr/>
          </p:nvSpPr>
          <p:spPr>
            <a:xfrm rot="5400000">
              <a:off x="6813801" y="255376"/>
              <a:ext cx="1682490" cy="1177743"/>
            </a:xfrm>
            <a:prstGeom prst="chevron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hevron 4"/>
            <p:cNvSpPr/>
            <p:nvPr/>
          </p:nvSpPr>
          <p:spPr>
            <a:xfrm>
              <a:off x="7066175" y="591875"/>
              <a:ext cx="1177743" cy="504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600" b="1" kern="1200" dirty="0" smtClean="0">
                  <a:solidFill>
                    <a:srgbClr val="FFFF00"/>
                  </a:solidFill>
                </a:rPr>
                <a:t> ال</a:t>
              </a:r>
              <a:r>
                <a:rPr lang="ar-SA" sz="3600" b="1" kern="1200" dirty="0" smtClean="0">
                  <a:solidFill>
                    <a:srgbClr val="FFFF00"/>
                  </a:solidFill>
                </a:rPr>
                <a:t>تعلم</a:t>
              </a:r>
              <a:endParaRPr lang="en-US" sz="3600" b="1" kern="120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284" y="1410950"/>
            <a:ext cx="7494802" cy="1094193"/>
            <a:chOff x="0" y="3003"/>
            <a:chExt cx="7066174" cy="10941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Round Same Side Corner Rectangle 38"/>
            <p:cNvSpPr/>
            <p:nvPr/>
          </p:nvSpPr>
          <p:spPr>
            <a:xfrm rot="16200000">
              <a:off x="2985990" y="-2982987"/>
              <a:ext cx="1094193" cy="7066174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 Same Side Corner Rectangle 6"/>
            <p:cNvSpPr/>
            <p:nvPr/>
          </p:nvSpPr>
          <p:spPr>
            <a:xfrm rot="21600000">
              <a:off x="53414" y="56417"/>
              <a:ext cx="7012760" cy="987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70688" bIns="15240" numCol="1" spcCol="1270" anchor="ctr" anchorCtr="0">
              <a:noAutofit/>
            </a:bodyPr>
            <a:lstStyle/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/>
                <a:t>يجب أن يتعلم ا</a:t>
              </a:r>
              <a:r>
                <a:rPr lang="ar-SA" sz="3200" b="1" kern="1200" dirty="0" smtClean="0"/>
                <a:t>لطلاب</a:t>
              </a:r>
              <a:r>
                <a:rPr lang="ar-JO" sz="3200" b="1" kern="1200" dirty="0" smtClean="0"/>
                <a:t> الرياضيات ويفهموها فهمًا عميقًا، كما يجب عليهم أن ينشطوا في بناء معرفتهم الجديدة من خبراتهم الماضية ومعارفهم السابقة.</a:t>
              </a:r>
              <a:endParaRPr lang="en-US" sz="3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37645" y="2900332"/>
            <a:ext cx="1249185" cy="1682490"/>
            <a:chOff x="7066174" y="1492387"/>
            <a:chExt cx="1177744" cy="16824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Chevron 36"/>
            <p:cNvSpPr/>
            <p:nvPr/>
          </p:nvSpPr>
          <p:spPr>
            <a:xfrm rot="5400000">
              <a:off x="6813801" y="1744760"/>
              <a:ext cx="1682490" cy="1177743"/>
            </a:xfrm>
            <a:prstGeom prst="chevron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8"/>
            <p:cNvSpPr/>
            <p:nvPr/>
          </p:nvSpPr>
          <p:spPr>
            <a:xfrm>
              <a:off x="7066175" y="2081259"/>
              <a:ext cx="1177743" cy="504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600" b="1" kern="1200" dirty="0" smtClean="0">
                  <a:solidFill>
                    <a:srgbClr val="FFFF00"/>
                  </a:solidFill>
                </a:rPr>
                <a:t>التقييم</a:t>
              </a:r>
              <a:endParaRPr lang="en-US" sz="36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4284" y="2900332"/>
            <a:ext cx="7494802" cy="1093618"/>
            <a:chOff x="0" y="1492387"/>
            <a:chExt cx="7066174" cy="1093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Round Same Side Corner Rectangle 34"/>
            <p:cNvSpPr/>
            <p:nvPr/>
          </p:nvSpPr>
          <p:spPr>
            <a:xfrm rot="16200000">
              <a:off x="2986278" y="-1493891"/>
              <a:ext cx="1093618" cy="7066174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 Same Side Corner Rectangle 10"/>
            <p:cNvSpPr/>
            <p:nvPr/>
          </p:nvSpPr>
          <p:spPr>
            <a:xfrm rot="21600000">
              <a:off x="53386" y="1545773"/>
              <a:ext cx="7012788" cy="9868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70688" bIns="15240" numCol="1" spcCol="1270" anchor="ctr" anchorCtr="0">
              <a:noAutofit/>
            </a:bodyPr>
            <a:lstStyle/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/>
                <a:t>يجب أن يدعم التقييم تعلم الرياضيات المهمة</a:t>
              </a:r>
              <a:r>
                <a:rPr lang="ar-SA" sz="3200" b="1" kern="1200" dirty="0" smtClean="0"/>
                <a:t>،</a:t>
              </a:r>
              <a:r>
                <a:rPr lang="ar-SA" sz="3200" b="1" kern="1200" baseline="0" dirty="0" smtClean="0"/>
                <a:t> </a:t>
              </a:r>
              <a:r>
                <a:rPr lang="ar-JO" sz="3200" b="1" kern="1200" dirty="0" smtClean="0"/>
                <a:t>ويزود المعلمين و</a:t>
              </a:r>
              <a:r>
                <a:rPr lang="ar-SA" sz="3200" b="1" kern="1200" dirty="0" smtClean="0"/>
                <a:t>الطلاب</a:t>
              </a:r>
              <a:r>
                <a:rPr lang="ar-JO" sz="3200" b="1" kern="1200" dirty="0" smtClean="0"/>
                <a:t> بالمعلومات المفيدة.</a:t>
              </a:r>
              <a:endParaRPr lang="en-US" sz="32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37645" y="4389716"/>
            <a:ext cx="1249185" cy="1682490"/>
            <a:chOff x="7066174" y="2981771"/>
            <a:chExt cx="1177744" cy="16824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Chevron 32"/>
            <p:cNvSpPr/>
            <p:nvPr/>
          </p:nvSpPr>
          <p:spPr>
            <a:xfrm rot="5400000">
              <a:off x="6813801" y="3234144"/>
              <a:ext cx="1682490" cy="1177743"/>
            </a:xfrm>
            <a:prstGeom prst="chevron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12"/>
            <p:cNvSpPr/>
            <p:nvPr/>
          </p:nvSpPr>
          <p:spPr>
            <a:xfrm>
              <a:off x="7066175" y="3570643"/>
              <a:ext cx="1177743" cy="504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200" b="1" kern="1200" dirty="0" smtClean="0">
                  <a:solidFill>
                    <a:srgbClr val="FFFF00"/>
                  </a:solidFill>
                </a:rPr>
                <a:t>التكنولوجيا</a:t>
              </a:r>
              <a:endParaRPr lang="en-US" sz="32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4284" y="4389717"/>
            <a:ext cx="7494802" cy="1093618"/>
            <a:chOff x="0" y="2981772"/>
            <a:chExt cx="7066174" cy="1093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 Same Side Corner Rectangle 30"/>
            <p:cNvSpPr/>
            <p:nvPr/>
          </p:nvSpPr>
          <p:spPr>
            <a:xfrm rot="16200000">
              <a:off x="2986278" y="-4506"/>
              <a:ext cx="1093618" cy="7066174"/>
            </a:xfrm>
            <a:prstGeom prst="round2SameRect">
              <a:avLst/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14"/>
            <p:cNvSpPr/>
            <p:nvPr/>
          </p:nvSpPr>
          <p:spPr>
            <a:xfrm rot="21600000">
              <a:off x="53386" y="3035158"/>
              <a:ext cx="7012788" cy="9868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70688" bIns="15240" numCol="1" spcCol="1270" anchor="ctr" anchorCtr="0">
              <a:noAutofit/>
            </a:bodyPr>
            <a:lstStyle/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3200" b="1" kern="1200" dirty="0" smtClean="0"/>
                <a:t>ا</a:t>
              </a:r>
              <a:r>
                <a:rPr lang="ar-JO" sz="3200" b="1" kern="1200" dirty="0" smtClean="0"/>
                <a:t>لتكنولوجيا ضرورية في تعليم الرياضيات وتعلمها؛ إذ إنها تؤثر في الرياضيات التي نقوم بتعليمها وتطور تعلم </a:t>
              </a:r>
              <a:r>
                <a:rPr lang="ar-SA" sz="3200" b="1" kern="1200" dirty="0" smtClean="0"/>
                <a:t>الطلاب</a:t>
              </a:r>
              <a:r>
                <a:rPr lang="ar-JO" sz="3200" b="1" kern="1200" dirty="0" smtClean="0"/>
                <a:t>.</a:t>
              </a:r>
              <a:endParaRPr lang="en-US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</a:t>
            </a:r>
            <a:r>
              <a:rPr lang="ar-SA" sz="5400" b="1" dirty="0" smtClean="0"/>
              <a:t>عايير</a:t>
            </a:r>
            <a:r>
              <a:rPr lang="ar-JO" sz="5400" b="1" dirty="0" smtClean="0"/>
              <a:t>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53232" y="1571612"/>
            <a:ext cx="4172724" cy="1267200"/>
            <a:chOff x="43" y="7558"/>
            <a:chExt cx="4172724" cy="126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43" y="7558"/>
              <a:ext cx="4172724" cy="12672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3" y="7558"/>
              <a:ext cx="4172724" cy="1267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JO" sz="5400" b="1" kern="1200" smtClean="0">
                  <a:latin typeface="Times New Roman" pitchFamily="18" charset="0"/>
                  <a:ea typeface="+mn-ea"/>
                  <a:cs typeface="Times New Roman" pitchFamily="18" charset="0"/>
                </a:rPr>
                <a:t>الجبر</a:t>
              </a:r>
              <a:endParaRPr lang="en-US" sz="5400" kern="1200" dirty="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53232" y="2838813"/>
            <a:ext cx="4172724" cy="3321450"/>
            <a:chOff x="43" y="1274759"/>
            <a:chExt cx="4172724" cy="3321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43" y="1274759"/>
              <a:ext cx="4172724" cy="3321450"/>
            </a:xfrm>
            <a:prstGeom prst="rect">
              <a:avLst/>
            </a:prstGeom>
            <a:solidFill>
              <a:srgbClr val="D6EE9A">
                <a:alpha val="90000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3" y="1274759"/>
              <a:ext cx="4172724" cy="33214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Times New Roman"/>
                  <a:cs typeface="Simplified Arabic"/>
                </a:rPr>
                <a:t>فهم الأنماط والعلاقات والدوال.</a:t>
              </a:r>
              <a:endParaRPr lang="en-US" sz="3600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Times New Roman"/>
                  <a:cs typeface="Simplified Arabic"/>
                </a:rPr>
                <a:t>تمثيل المواقف والتراكيب الرياضية برموز جبرية</a:t>
              </a:r>
              <a:r>
                <a:rPr lang="ar-SA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Times New Roman"/>
                  <a:cs typeface="Simplified Arabic"/>
                </a:rPr>
                <a:t>،</a:t>
              </a: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Times New Roman"/>
                  <a:cs typeface="Simplified Arabic"/>
                </a:rPr>
                <a:t> وتحليلها.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Times New Roman"/>
                <a:cs typeface="Simplified Arabic"/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Times New Roman"/>
                  <a:cs typeface="Simplified Arabic"/>
                </a:rPr>
                <a:t>استعمال النماذج الرياضية لتمثيل العلاقات الكمية وفهمها.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Times New Roman"/>
                <a:cs typeface="Simplified Arabic"/>
              </a:endParaRPr>
            </a:p>
            <a:p>
              <a:pPr marL="228600" lvl="1" indent="-22860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imes New Roman"/>
                  <a:ea typeface="Times New Roman"/>
                  <a:cs typeface="Simplified Arabic"/>
                </a:rPr>
                <a:t>تحليل التغير في سياقات متنوعة.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4718048" y="1571612"/>
            <a:ext cx="4172724" cy="1267200"/>
            <a:chOff x="4464859" y="7558"/>
            <a:chExt cx="4172724" cy="126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4464859" y="7558"/>
              <a:ext cx="4172724" cy="12672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464859" y="7558"/>
              <a:ext cx="4172724" cy="1267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ar-SA" sz="5400" b="1" kern="1200" smtClean="0">
                  <a:latin typeface="Times New Roman" pitchFamily="18" charset="0"/>
                  <a:ea typeface="+mn-ea"/>
                  <a:cs typeface="Times New Roman" pitchFamily="18" charset="0"/>
                </a:rPr>
                <a:t>الأعداد وعملياتها</a:t>
              </a:r>
              <a:endParaRPr lang="en-US" sz="5400" kern="1200" dirty="0"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4718048" y="2838813"/>
            <a:ext cx="4172724" cy="3321450"/>
            <a:chOff x="4464859" y="1274759"/>
            <a:chExt cx="4172724" cy="3321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4464859" y="1274759"/>
              <a:ext cx="4172724" cy="3321450"/>
            </a:xfrm>
            <a:prstGeom prst="rect">
              <a:avLst/>
            </a:prstGeom>
            <a:solidFill>
              <a:srgbClr val="D6EE9A">
                <a:alpha val="89804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464859" y="1274759"/>
              <a:ext cx="4172724" cy="33214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فهم الأعداد</a:t>
              </a:r>
              <a:r>
                <a:rPr lang="ar-SA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،</a:t>
              </a: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وطرق تمثيلها، والعلاقات بين الأعداد، وأنظمة الأعداد.</a:t>
              </a:r>
              <a:endParaRPr lang="en-US" sz="3600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فهم معاني العمليات، وكيف يرتبط بعضها ببعض.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6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إجراء العمليات الحسابية بطلاقة، واقتراح تقديرات معقولة.</a:t>
              </a:r>
              <a:endPara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</a:t>
            </a:r>
            <a:r>
              <a:rPr lang="ar-SA" sz="5400" b="1" dirty="0" smtClean="0"/>
              <a:t>عايير</a:t>
            </a:r>
            <a:r>
              <a:rPr lang="ar-JO" sz="5400" b="1" dirty="0" smtClean="0"/>
              <a:t>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53232" y="1658637"/>
            <a:ext cx="4172724" cy="1000874"/>
            <a:chOff x="43" y="273694"/>
            <a:chExt cx="4172724" cy="10008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43" y="273694"/>
              <a:ext cx="4172724" cy="1000874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3" y="273694"/>
              <a:ext cx="4172724" cy="1000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400" b="1" kern="1200" dirty="0" smtClean="0"/>
                <a:t>تحليل البيانات والاحتمال</a:t>
              </a:r>
              <a:endParaRPr lang="en-US" sz="4400" kern="1200" dirty="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53232" y="2566501"/>
            <a:ext cx="4172724" cy="3148515"/>
            <a:chOff x="43" y="1181558"/>
            <a:chExt cx="4172724" cy="31485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43" y="1181558"/>
              <a:ext cx="4172724" cy="3148515"/>
            </a:xfrm>
            <a:prstGeom prst="rect">
              <a:avLst/>
            </a:prstGeom>
            <a:solidFill>
              <a:srgbClr val="D6EE9A">
                <a:alpha val="90000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3" y="1181558"/>
              <a:ext cx="4172724" cy="3148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صياغة أسئلة يمكن الإجابة عنها بجمع البيانات اللازمة وتنظيمها وعرضها على نحوٍ يجيب عن الأسئلة.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اختيار الأساليب الإحصائية المناسبة لتحليل البيانات واستعمالها على نحوٍ صحيح.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تطوير وتقييم الاستدلالات والتنبؤات المبنية على البيانات.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فهم المفاهيم الأساسية للاحتمالات، وتطبيقها.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4718048" y="1658637"/>
            <a:ext cx="4172724" cy="1000874"/>
            <a:chOff x="4464859" y="273694"/>
            <a:chExt cx="4172724" cy="10008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4464859" y="273694"/>
              <a:ext cx="4172724" cy="1000874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464859" y="273694"/>
              <a:ext cx="4172724" cy="1000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800" b="1" kern="1200" dirty="0" smtClean="0"/>
                <a:t>الهندسة</a:t>
              </a:r>
              <a:endParaRPr lang="en-US" sz="4800" kern="1200" dirty="0"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4718048" y="2566501"/>
            <a:ext cx="4172724" cy="3148515"/>
            <a:chOff x="4464859" y="1181558"/>
            <a:chExt cx="4172724" cy="31485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4464859" y="1181558"/>
              <a:ext cx="4172724" cy="3148515"/>
            </a:xfrm>
            <a:prstGeom prst="rect">
              <a:avLst/>
            </a:prstGeom>
            <a:solidFill>
              <a:srgbClr val="D6EE9A">
                <a:alpha val="89804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464859" y="1181558"/>
              <a:ext cx="4172724" cy="3148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r" defTabSz="8890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تحليل خواص وسمات الأشكال الهندسية ثنائية وثلاثية البعد، وتطوير مقولات رياضية حول العلاقات الهندسية.</a:t>
              </a:r>
              <a:endParaRPr lang="en-US" sz="2800" kern="12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تحديد المواقع</a:t>
              </a:r>
              <a:r>
                <a:rPr lang="ar-SA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،</a:t>
              </a: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ووصف العلاقات الفراغية باستخدام الهندسة الإحداثية وأنظمة التمثيل الأخرى.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تطبيق التحويلات، واستعمال التماثل من أجل تحليل المواقف الرياضية.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28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استعمال التصور والاستدلال الفراغي والنمذجة الهندسية في حل المسائل.</a:t>
              </a:r>
              <a:endParaRPr lang="en-US" sz="28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70"/>
            <a:ext cx="73580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5400" b="1" dirty="0" smtClean="0"/>
              <a:t>م</a:t>
            </a:r>
            <a:r>
              <a:rPr lang="ar-SA" sz="5400" b="1" dirty="0" smtClean="0"/>
              <a:t>عايير</a:t>
            </a:r>
            <a:r>
              <a:rPr lang="ar-JO" sz="5400" b="1" dirty="0" smtClean="0"/>
              <a:t> الرياضيات المدرسية</a:t>
            </a:r>
            <a:endParaRPr lang="ar-SA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53232" y="1571612"/>
            <a:ext cx="4172724" cy="1468800"/>
            <a:chOff x="43" y="5664"/>
            <a:chExt cx="4172724" cy="146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43" y="5664"/>
              <a:ext cx="4172724" cy="14688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3" y="5664"/>
              <a:ext cx="4172724" cy="1468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5400" b="1" kern="1200" dirty="0" smtClean="0"/>
                <a:t>الاستدلال والبرهان</a:t>
              </a:r>
              <a:endParaRPr lang="en-US" sz="5400" kern="1200" dirty="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53232" y="3040412"/>
            <a:ext cx="4172724" cy="3123638"/>
            <a:chOff x="43" y="1474464"/>
            <a:chExt cx="4172724" cy="31236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43" y="1474464"/>
              <a:ext cx="4172724" cy="3123638"/>
            </a:xfrm>
            <a:prstGeom prst="rect">
              <a:avLst/>
            </a:prstGeom>
            <a:solidFill>
              <a:srgbClr val="D6EE9A">
                <a:alpha val="90000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3" y="1474464"/>
              <a:ext cx="4172724" cy="31236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إدراك الاستدلال والبرهان على أنهما جوانب أساسية من الرياضيات.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0" marR="0" lvl="1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طرح تخمينات رياضية واستقصاءها.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57150" lvl="1" indent="0" algn="r" defTabSz="22225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تطوير المجادلات والبراهين الرياضية، وتقويمها.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57150" lvl="1" indent="0" algn="r" defTabSz="22225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اختيار أنماط متنوعة من الاستدلال وطرائق البرهان، واستعمالها.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4718048" y="1571612"/>
            <a:ext cx="4172724" cy="1468800"/>
            <a:chOff x="4464859" y="5664"/>
            <a:chExt cx="4172724" cy="146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4464859" y="5664"/>
              <a:ext cx="4172724" cy="1468800"/>
            </a:xfrm>
            <a:prstGeom prst="rect">
              <a:avLst/>
            </a:prstGeom>
            <a:solidFill>
              <a:srgbClr val="00863D"/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464859" y="5664"/>
              <a:ext cx="4172724" cy="1468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5400" b="1" kern="1200" dirty="0" smtClean="0"/>
                <a:t>حل المشكلة</a:t>
              </a:r>
              <a:endParaRPr lang="en-US" sz="5400" kern="1200" dirty="0"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4718048" y="3040412"/>
            <a:ext cx="4172724" cy="3123638"/>
            <a:chOff x="4464859" y="1474464"/>
            <a:chExt cx="4172724" cy="31236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4464859" y="1474464"/>
              <a:ext cx="4172724" cy="3123638"/>
            </a:xfrm>
            <a:prstGeom prst="rect">
              <a:avLst/>
            </a:prstGeom>
            <a:solidFill>
              <a:srgbClr val="D6EE9A">
                <a:alpha val="89804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464859" y="1474464"/>
              <a:ext cx="4172724" cy="31236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0" algn="r" defTabSz="1066800" rtl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بناء معرفة رياضية من خلال حل المسائل ( المشكلات ).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0" marR="0" lvl="1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حل المشكلات التي تظهر في الرياضيات والسياقات الأخرى.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0" marR="0" lvl="1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تطبيق وتبني استراتيجيات مناسبة متنوعة لحل المشكلات.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pPr marL="57150" lvl="1" indent="0" algn="r" defTabSz="2222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JO" sz="3200" b="1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مراقبة عملية حل المسائل الرياضية والتأمل فيها.</a:t>
              </a:r>
              <a:endParaRPr lang="en-US" sz="32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biekan temp">
  <a:themeElements>
    <a:clrScheme name="1_obiekan tem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1_obiekan temp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1_obiekan tem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sssa</Template>
  <TotalTime>1939</TotalTime>
  <Words>3378</Words>
  <Application>Microsoft Office PowerPoint</Application>
  <PresentationFormat>On-screen Show (4:3)</PresentationFormat>
  <Paragraphs>707</Paragraphs>
  <Slides>107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1_obiekan temp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أهداف الجلسة</vt:lpstr>
      <vt:lpstr>تهيئة معلمي الرياضيات للتمكّن من تنفيذ مناهج الرياضيات المطوّرة</vt:lpstr>
      <vt:lpstr>أهداف البرنامج التدريبي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أهداف الجلسة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أهداف الجلسة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المرحلة الأولى</vt:lpstr>
      <vt:lpstr>المرحلة الثانية</vt:lpstr>
      <vt:lpstr>المرحلة الثالثة</vt:lpstr>
      <vt:lpstr>المرحلة الرابعة</vt:lpstr>
    </vt:vector>
  </TitlesOfParts>
  <Company>ahmed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Obekan</dc:title>
  <dc:creator>SAMARAH</dc:creator>
  <cp:lastModifiedBy>user</cp:lastModifiedBy>
  <cp:revision>295</cp:revision>
  <dcterms:created xsi:type="dcterms:W3CDTF">2009-03-23T19:42:09Z</dcterms:created>
  <dcterms:modified xsi:type="dcterms:W3CDTF">2009-09-29T16:58:13Z</dcterms:modified>
</cp:coreProperties>
</file>